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70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1" r:id="rId11"/>
    <p:sldId id="282" r:id="rId12"/>
    <p:sldId id="283" r:id="rId13"/>
    <p:sldId id="284" r:id="rId14"/>
    <p:sldId id="280" r:id="rId15"/>
    <p:sldId id="311" r:id="rId16"/>
    <p:sldId id="305" r:id="rId17"/>
    <p:sldId id="306" r:id="rId18"/>
    <p:sldId id="307" r:id="rId19"/>
    <p:sldId id="308" r:id="rId20"/>
    <p:sldId id="317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299" r:id="rId36"/>
    <p:sldId id="312" r:id="rId37"/>
    <p:sldId id="310" r:id="rId38"/>
    <p:sldId id="313" r:id="rId39"/>
    <p:sldId id="314" r:id="rId40"/>
    <p:sldId id="316" r:id="rId41"/>
    <p:sldId id="315" r:id="rId42"/>
    <p:sldId id="300" r:id="rId43"/>
    <p:sldId id="301" r:id="rId44"/>
    <p:sldId id="302" r:id="rId45"/>
    <p:sldId id="303" r:id="rId46"/>
    <p:sldId id="309" r:id="rId47"/>
    <p:sldId id="269" r:id="rId48"/>
  </p:sldIdLst>
  <p:sldSz cx="12192000" cy="6858000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8504"/>
    <a:srgbClr val="FB5FE5"/>
    <a:srgbClr val="EEBD08"/>
    <a:srgbClr val="FFFF66"/>
    <a:srgbClr val="0A37F6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246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0BB14E2-5F6F-47F4-B329-AFE90E8600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655715B8-DEE5-42BB-B7E4-71F1C296BC1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85D2CE05-B37A-4E16-9762-7831DE2293E2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99D7337-317D-4243-A5BA-1B43D48A69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AA525AA-3BA9-4C63-8C79-6CA4BE5321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A0809E0D-D3AF-4766-83ED-163466ADC55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4761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audio1.wav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JPG>
</file>

<file path=ppt/media/image42.JPG>
</file>

<file path=ppt/media/image43.JPG>
</file>

<file path=ppt/media/image44.JPG>
</file>

<file path=ppt/media/image45.JP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8022547E-89DB-4F53-BE92-34673D6C8702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6A770908-EE5A-47C5-8435-A0569E6B2C5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945272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E8E26C14-8077-41DE-8393-D646EDA04522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85266" y="6423606"/>
            <a:ext cx="1600200" cy="365125"/>
          </a:xfrm>
          <a:ln>
            <a:solidFill>
              <a:schemeClr val="tx1"/>
            </a:solidFill>
          </a:ln>
        </p:spPr>
        <p:txBody>
          <a:bodyPr/>
          <a:lstStyle>
            <a:lvl1pPr>
              <a:defRPr sz="1200">
                <a:solidFill>
                  <a:schemeClr val="bg1"/>
                </a:solidFill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89066" y="6423606"/>
            <a:ext cx="7543800" cy="365125"/>
          </a:xfrm>
          <a:ln>
            <a:solidFill>
              <a:schemeClr val="tx1"/>
            </a:solidFill>
          </a:ln>
        </p:spPr>
        <p:txBody>
          <a:bodyPr/>
          <a:lstStyle>
            <a:lvl1pPr algn="ctr">
              <a:defRPr sz="1200">
                <a:solidFill>
                  <a:schemeClr val="bg1"/>
                </a:solidFill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61666" y="6423606"/>
            <a:ext cx="551167" cy="365125"/>
          </a:xfrm>
          <a:ln>
            <a:solidFill>
              <a:schemeClr val="tx1"/>
            </a:solidFill>
          </a:ln>
        </p:spPr>
        <p:txBody>
          <a:bodyPr/>
          <a:lstStyle>
            <a:lvl1pPr>
              <a:defRPr sz="1200">
                <a:solidFill>
                  <a:schemeClr val="bg1"/>
                </a:solidFill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A92D9C07-992C-43EF-B859-680DC3C729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D64161E9-1C7C-4197-A670-AF5BF60FA349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451C0437-E51F-4EB9-9EE9-6255E00392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 algn="ctr">
              <a:defRPr sz="1100"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6F75AC26-F4BC-41BF-BD9C-A19CC260958C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A5C38DB2-81CB-4B44-B07F-90521C1D28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D530C9B-1DAD-4203-8BC3-67A765F18FE4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1721202D-C707-4BB2-BF9D-8E0AD59A5A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12188" y="6441499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5988" y="6441499"/>
            <a:ext cx="75438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8588" y="6441499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610A3005-E2CD-4C41-B215-16E2DA4EDF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796CE5B6-56B3-4862-9BE7-F21E4C7EE003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CBF22181-A04A-4532-BF9A-F80C0D03F2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DBBDFD99-822E-4C81-A853-FBFBBBB092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 algn="ctr">
              <a:defRPr sz="1100"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C9034726-5630-4BD5-87F5-8C9C44E327D7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EC23E4A-32F0-4DE8-9D1E-EBC5ECFA1C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630BDCD-E122-43EB-9652-362E14F5C13B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E2046E41-8F58-43A9-9B3A-3C3D4F02E8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 algn="ctr">
              <a:defRPr sz="1100"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1BB15B36-EC8E-426C-B7FF-2E6830ABA835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D0177EA8-F82E-4115-9F3A-5931D8E864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12188" y="6414078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5989" y="6423606"/>
            <a:ext cx="7543800" cy="365125"/>
          </a:xfrm>
        </p:spPr>
        <p:txBody>
          <a:bodyPr/>
          <a:lstStyle>
            <a:lvl1pPr>
              <a:defRPr sz="1100">
                <a:effectLst/>
                <a:latin typeface="+mn-lt"/>
              </a:defRPr>
            </a:lvl1pPr>
          </a:lstStyle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8588" y="6414078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FC2DC08A-EA11-4A9C-A44D-B68AF5B789AD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DA6524AE-10F1-42DD-BDDD-8DA1C547F5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 algn="ctr">
              <a:defRPr sz="1100"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435DCE17-D91E-49DE-BBF2-42ADC2385408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84A604BE-FBB4-40B6-900C-DA8B2A7150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812188" y="6442860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15988" y="6442860"/>
            <a:ext cx="7543800" cy="365125"/>
          </a:xfrm>
        </p:spPr>
        <p:txBody>
          <a:bodyPr/>
          <a:lstStyle>
            <a:lvl1pPr algn="ctr">
              <a:defRPr sz="1100"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88588" y="6442860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9C912818-5BB0-4E59-8FA3-03A109A0A7A8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7E8C3FD0-7464-4A97-B278-E3FA707437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 algn="ctr">
              <a:defRPr sz="1100"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78351599-B28D-4FDF-B191-725F8A6A87B4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655ACFBE-4DA9-4DCA-95EA-EE500F5E1A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 algn="ctr">
              <a:defRPr sz="1100"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>
            <a:extLst>
              <a:ext uri="{FF2B5EF4-FFF2-40B4-BE49-F238E27FC236}">
                <a16:creationId xmlns:a16="http://schemas.microsoft.com/office/drawing/2014/main" id="{30A3CB7E-2DB0-4F7B-A254-691569D7E7AA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72B9C798-A168-40FA-AED4-2D99100FB3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 strike="noStrike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 algn="ctr">
              <a:defRPr sz="1100" strike="noStrike"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 strike="noStrike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49596A0F-A6B9-48E2-9DEE-C148290C568F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7B8CA402-D913-4BEE-B78E-E46D14B172A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812188" y="6423606"/>
            <a:ext cx="1600200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15988" y="6423606"/>
            <a:ext cx="7543800" cy="365125"/>
          </a:xfrm>
        </p:spPr>
        <p:txBody>
          <a:bodyPr/>
          <a:lstStyle>
            <a:lvl1pPr algn="ctr">
              <a:defRPr sz="1100">
                <a:effectLst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88588" y="6423606"/>
            <a:ext cx="55116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62370475-03AB-4246-9CBF-FC2BE4024CC6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C2E82AE-036D-4C9E-8CFA-E34A4A3FEE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759854" y="6423606"/>
            <a:ext cx="914400" cy="365125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36124" y="6423606"/>
            <a:ext cx="5602777" cy="365125"/>
          </a:xfrm>
        </p:spPr>
        <p:txBody>
          <a:bodyPr/>
          <a:lstStyle>
            <a:lvl1pPr>
              <a:defRPr sz="1100">
                <a:effectLst/>
              </a:defRPr>
            </a:lvl1pPr>
          </a:lstStyle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717188" y="6423606"/>
            <a:ext cx="394456" cy="365125"/>
          </a:xfrm>
        </p:spPr>
        <p:txBody>
          <a:bodyPr/>
          <a:lstStyle>
            <a:lvl1pPr>
              <a:defRPr sz="900">
                <a:effectLst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50113C6-585E-4C94-868B-E54F2F86DF09}"/>
              </a:ext>
            </a:extLst>
          </p:cNvPr>
          <p:cNvSpPr/>
          <p:nvPr userDrawn="1"/>
        </p:nvSpPr>
        <p:spPr>
          <a:xfrm>
            <a:off x="0" y="6350003"/>
            <a:ext cx="12192000" cy="504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AE1FAE8F-E536-4BCA-9297-323AC4741599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52245" y="6465755"/>
            <a:ext cx="1240414" cy="322976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file:///c:\windows\system32\windowspowershell\v1.0\powershell.exe" TargetMode="Externa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hyperlink" Target="https://create.kahoot.it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hyperlink" Target="https://d2c-it.nl/blo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github.com/D2CIT" TargetMode="External"/><Relationship Id="rId4" Type="http://schemas.openxmlformats.org/officeDocument/2006/relationships/image" Target="../media/image6.png"/><Relationship Id="rId9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" Target="slide5.xml"/><Relationship Id="rId7" Type="http://schemas.openxmlformats.org/officeDocument/2006/relationships/image" Target="../media/image10.png"/><Relationship Id="rId2" Type="http://schemas.openxmlformats.org/officeDocument/2006/relationships/slide" Target="slide4.xml"/><Relationship Id="rId1" Type="http://schemas.openxmlformats.org/officeDocument/2006/relationships/slideLayout" Target="../slideLayouts/slideLayout6.xml"/><Relationship Id="rId6" Type="http://schemas.openxmlformats.org/officeDocument/2006/relationships/hyperlink" Target="file:///c:\windows\system32\windowspowershell\v1.0\powershell_ise.exe" TargetMode="External"/><Relationship Id="rId5" Type="http://schemas.openxmlformats.org/officeDocument/2006/relationships/image" Target="../media/image3.png"/><Relationship Id="rId4" Type="http://schemas.openxmlformats.org/officeDocument/2006/relationships/hyperlink" Target="file:///c:\windows\system32\windowspowershell\v1.0\powershell.exe" TargetMode="External"/><Relationship Id="rId9" Type="http://schemas.openxmlformats.org/officeDocument/2006/relationships/image" Target="../media/image12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hyperlink" Target="https://create.kahoot.it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7" Type="http://schemas.openxmlformats.org/officeDocument/2006/relationships/image" Target="../media/image45.JP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G"/><Relationship Id="rId5" Type="http://schemas.openxmlformats.org/officeDocument/2006/relationships/image" Target="../media/image43.JPG"/><Relationship Id="rId4" Type="http://schemas.openxmlformats.org/officeDocument/2006/relationships/image" Target="../media/image42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file:///c:\windows\system32\windowspowershell\v1.0\powershell.exe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file:///c:\windows\system32\windowspowershell\v1.0\powershell_ise.exe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>
            <a:hlinkClick r:id="rId3" action="ppaction://hlinkfile"/>
            <a:extLst>
              <a:ext uri="{FF2B5EF4-FFF2-40B4-BE49-F238E27FC236}">
                <a16:creationId xmlns:a16="http://schemas.microsoft.com/office/drawing/2014/main" id="{DADEC7E9-D5D9-44DB-87FC-9B5F748327D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945" y="932576"/>
            <a:ext cx="2877425" cy="2877425"/>
          </a:xfrm>
          <a:prstGeom prst="rect">
            <a:avLst/>
          </a:prstGeom>
          <a:noFill/>
          <a:ln>
            <a:noFill/>
          </a:ln>
          <a:effectLst>
            <a:outerShdw blurRad="127000" dist="38100" dir="2700000" algn="ctr">
              <a:srgbClr val="000000"/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FECE90F-7AC7-4374-A710-19A8D99BF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401" y="609601"/>
            <a:ext cx="10100345" cy="3200400"/>
          </a:xfrm>
        </p:spPr>
        <p:txBody>
          <a:bodyPr>
            <a:normAutofit/>
          </a:bodyPr>
          <a:lstStyle/>
          <a:p>
            <a:r>
              <a:rPr lang="nl-NL" sz="5400" dirty="0" err="1"/>
              <a:t>Introduction</a:t>
            </a:r>
            <a:r>
              <a:rPr lang="nl-NL" sz="5400" dirty="0"/>
              <a:t> to Powershell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150E213-91BB-43CE-A059-CFD4517B3D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sz="2400" dirty="0">
                <a:solidFill>
                  <a:srgbClr val="FFC000"/>
                </a:solidFill>
              </a:rPr>
              <a:t>The Basics</a:t>
            </a:r>
            <a:endParaRPr lang="nl-NL" dirty="0"/>
          </a:p>
          <a:p>
            <a:r>
              <a:rPr lang="nl-NL" dirty="0"/>
              <a:t>Mark van de Waarsenburg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4C23025-5713-45C2-BAC4-641ED768FF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70109" y="5352176"/>
            <a:ext cx="1011338" cy="75850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854450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ndAc>
          <p:stSnd>
            <p:snd r:embed="rId2" name="thx-sound-test.wav"/>
          </p:stSnd>
        </p:sndAc>
      </p:transition>
    </mc:Choice>
    <mc:Fallback>
      <p:transition spd="slow">
        <p:sndAc>
          <p:stSnd>
            <p:snd r:embed="rId2" name="thx-sound-test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6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1889EA-CAC7-429B-8D1D-3AFF8DAD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 Pipeline (parameter binding)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3A9D3CF-676D-4699-961A-149285679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1ACD954-D4B3-4CDB-BC1B-8775AB130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DC73C48-8452-48BE-B0DB-D32CDF41F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7C99BA1-E404-4C28-AB59-9E6E64273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203" y="2016920"/>
            <a:ext cx="8958090" cy="3561759"/>
          </a:xfrm>
          <a:prstGeom prst="rect">
            <a:avLst/>
          </a:prstGeom>
          <a:noFill/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5684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87FB0E-F1EC-403D-B424-27D00892E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 Pipeline (parameter binding)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F2783B8-940E-4402-B69D-5F7502563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80438"/>
            <a:ext cx="9905998" cy="312420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nl-NL" sz="2400" dirty="0"/>
              <a:t>Objecten worden door de pipeline verplaats van het ene </a:t>
            </a:r>
            <a:r>
              <a:rPr lang="nl-NL" sz="2400" dirty="0" err="1"/>
              <a:t>cmdlet</a:t>
            </a:r>
            <a:r>
              <a:rPr lang="nl-NL" sz="2400" dirty="0"/>
              <a:t> naar de andere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nl-NL" sz="2400" dirty="0"/>
              <a:t>Hoe stuurt Powershell data door de pipeline?</a:t>
            </a:r>
          </a:p>
          <a:p>
            <a:pPr marL="628650" lvl="1">
              <a:buFont typeface="Wingdings" panose="05000000000000000000" pitchFamily="2" charset="2"/>
              <a:buChar char="Ø"/>
              <a:defRPr/>
            </a:pPr>
            <a:r>
              <a:rPr lang="nl-NL" sz="2400" dirty="0" err="1">
                <a:solidFill>
                  <a:srgbClr val="FFC000"/>
                </a:solidFill>
              </a:rPr>
              <a:t>ByValue</a:t>
            </a:r>
            <a:endParaRPr lang="nl-NL" sz="2400" dirty="0">
              <a:solidFill>
                <a:srgbClr val="FFC000"/>
              </a:solidFill>
            </a:endParaRPr>
          </a:p>
          <a:p>
            <a:pPr marL="628650" lvl="1">
              <a:buFont typeface="Wingdings" panose="05000000000000000000" pitchFamily="2" charset="2"/>
              <a:buChar char="Ø"/>
              <a:defRPr/>
            </a:pPr>
            <a:r>
              <a:rPr lang="nl-NL" sz="2400" dirty="0" err="1">
                <a:solidFill>
                  <a:srgbClr val="FFC000"/>
                </a:solidFill>
              </a:rPr>
              <a:t>ByPropertyName</a:t>
            </a:r>
            <a:endParaRPr lang="nl-NL" sz="2400" dirty="0">
              <a:solidFill>
                <a:srgbClr val="FFC000"/>
              </a:solidFill>
            </a:endParaRPr>
          </a:p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F8696C1-1773-4AB8-81A9-62BCB1F1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365C933-BA2C-49A7-85CD-D33ED931A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2CF55DD-9967-4157-A52A-AE8FDF155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267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4DE1BD-C066-4631-8DB3-BA9E65DFE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Help Systeem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E28F7BE-9084-426E-A25F-F510588E8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248"/>
            <a:ext cx="9905998" cy="379881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nl-NL" dirty="0">
                <a:solidFill>
                  <a:srgbClr val="FF7053"/>
                </a:solidFill>
              </a:rPr>
              <a:t>Hoe vinden we nu al die commando’s?</a:t>
            </a:r>
          </a:p>
          <a:p>
            <a:pPr marL="628650" lvl="1">
              <a:buFont typeface="Arial" panose="020B0604020202020204" pitchFamily="34" charset="0"/>
              <a:buChar char="•"/>
              <a:defRPr/>
            </a:pPr>
            <a:r>
              <a:rPr lang="nl-NL" dirty="0">
                <a:solidFill>
                  <a:schemeClr val="tx1"/>
                </a:solidFill>
              </a:rPr>
              <a:t>Get-</a:t>
            </a:r>
            <a:r>
              <a:rPr lang="nl-NL" dirty="0" err="1">
                <a:solidFill>
                  <a:schemeClr val="tx1"/>
                </a:solidFill>
              </a:rPr>
              <a:t>Command</a:t>
            </a:r>
            <a:endParaRPr lang="nl-NL" dirty="0">
              <a:solidFill>
                <a:schemeClr val="tx1"/>
              </a:solidFill>
            </a:endParaRPr>
          </a:p>
          <a:p>
            <a:pPr marL="628650" lvl="1">
              <a:buFont typeface="Arial" panose="020B0604020202020204" pitchFamily="34" charset="0"/>
              <a:buChar char="•"/>
              <a:defRPr/>
            </a:pPr>
            <a:r>
              <a:rPr lang="nl-NL" dirty="0">
                <a:solidFill>
                  <a:schemeClr val="tx1"/>
                </a:solidFill>
              </a:rPr>
              <a:t>Get-Help, Help, Man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nl-NL" dirty="0">
                <a:solidFill>
                  <a:srgbClr val="FF7053"/>
                </a:solidFill>
              </a:rPr>
              <a:t>Help! Onze Help is niet up to date!</a:t>
            </a:r>
          </a:p>
          <a:p>
            <a:pPr marL="628650" lvl="1">
              <a:buFont typeface="Arial" panose="020B0604020202020204" pitchFamily="34" charset="0"/>
              <a:buChar char="•"/>
              <a:defRPr/>
            </a:pPr>
            <a:r>
              <a:rPr lang="nl-NL" dirty="0">
                <a:solidFill>
                  <a:schemeClr val="tx1"/>
                </a:solidFill>
              </a:rPr>
              <a:t>Update-Help zorgt voor een up to date help</a:t>
            </a:r>
            <a:endParaRPr lang="en-US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FF7053"/>
                </a:solidFill>
              </a:rPr>
              <a:t>Hoe </a:t>
            </a:r>
            <a:r>
              <a:rPr lang="en-US" dirty="0" err="1">
                <a:solidFill>
                  <a:srgbClr val="FF7053"/>
                </a:solidFill>
              </a:rPr>
              <a:t>gebruiken</a:t>
            </a:r>
            <a:r>
              <a:rPr lang="en-US" dirty="0">
                <a:solidFill>
                  <a:srgbClr val="FF7053"/>
                </a:solidFill>
              </a:rPr>
              <a:t> we de help?</a:t>
            </a:r>
          </a:p>
          <a:p>
            <a:pPr marL="628650" lvl="1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chemeClr val="tx1"/>
                </a:solidFill>
              </a:rPr>
              <a:t>Get-Help *serv*  			</a:t>
            </a:r>
          </a:p>
          <a:p>
            <a:pPr marL="628650" lvl="1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chemeClr val="tx1"/>
                </a:solidFill>
              </a:rPr>
              <a:t>Get-Help get-service			</a:t>
            </a:r>
          </a:p>
          <a:p>
            <a:pPr marL="628650" lvl="1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chemeClr val="tx1"/>
                </a:solidFill>
              </a:rPr>
              <a:t>Get-Help get-service –example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A03E748-71FF-467F-97E0-53A15E006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D42E46F-7EC9-4770-8FBA-B4CA4A6F4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2060CCE-27F8-41D3-A09B-B0B86D44B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013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3E5AD-C83A-49D6-B06D-14B937A11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Help systeem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5733BEC-17FA-4F29-A833-A7406CE86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85AF238-971A-4F56-B508-6D0A600AB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20C9D89-0D6E-4E25-B568-F9BEA1EC8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A40E500-A09C-44ED-ABB8-482D4C306624}"/>
              </a:ext>
            </a:extLst>
          </p:cNvPr>
          <p:cNvSpPr txBox="1">
            <a:spLocks/>
          </p:cNvSpPr>
          <p:nvPr/>
        </p:nvSpPr>
        <p:spPr>
          <a:xfrm>
            <a:off x="1141413" y="2139193"/>
            <a:ext cx="10460561" cy="41092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nl-NL" dirty="0"/>
              <a:t>Help interpretatie		</a:t>
            </a:r>
            <a:r>
              <a:rPr lang="nl-NL" altLang="nl-NL" dirty="0">
                <a:sym typeface="Wingdings" panose="05000000000000000000" pitchFamily="2" charset="2"/>
              </a:rPr>
              <a:t> </a:t>
            </a:r>
            <a:r>
              <a:rPr lang="nl-NL" altLang="nl-NL" dirty="0"/>
              <a:t> get-Help &lt;</a:t>
            </a:r>
            <a:r>
              <a:rPr lang="nl-NL" altLang="nl-NL" dirty="0" err="1"/>
              <a:t>cmdlet</a:t>
            </a:r>
            <a:r>
              <a:rPr lang="nl-NL" altLang="nl-NL" dirty="0"/>
              <a:t>&gt;</a:t>
            </a:r>
          </a:p>
          <a:p>
            <a:pPr lvl="1"/>
            <a:r>
              <a:rPr lang="en-US" altLang="nl-NL" dirty="0">
                <a:solidFill>
                  <a:schemeClr val="tx1"/>
                </a:solidFill>
              </a:rPr>
              <a:t>[-</a:t>
            </a:r>
            <a:r>
              <a:rPr lang="en-US" altLang="nl-NL" dirty="0" err="1">
                <a:solidFill>
                  <a:schemeClr val="tx1"/>
                </a:solidFill>
              </a:rPr>
              <a:t>verplicht</a:t>
            </a:r>
            <a:r>
              <a:rPr lang="en-US" altLang="nl-NL" dirty="0">
                <a:solidFill>
                  <a:schemeClr val="tx1"/>
                </a:solidFill>
              </a:rPr>
              <a:t> ] &lt;String&gt;                      [-</a:t>
            </a:r>
            <a:r>
              <a:rPr lang="en-US" altLang="nl-NL" dirty="0" err="1">
                <a:solidFill>
                  <a:schemeClr val="tx1"/>
                </a:solidFill>
              </a:rPr>
              <a:t>optioneel</a:t>
            </a:r>
            <a:r>
              <a:rPr lang="en-US" altLang="nl-NL" dirty="0">
                <a:solidFill>
                  <a:schemeClr val="tx1"/>
                </a:solidFill>
              </a:rPr>
              <a:t> &lt;String[]&gt;] </a:t>
            </a:r>
            <a:br>
              <a:rPr lang="en-US" altLang="nl-NL" dirty="0">
                <a:solidFill>
                  <a:schemeClr val="tx1"/>
                </a:solidFill>
              </a:rPr>
            </a:br>
            <a:r>
              <a:rPr lang="en-US" altLang="nl-NL" dirty="0">
                <a:solidFill>
                  <a:schemeClr val="tx1"/>
                </a:solidFill>
              </a:rPr>
              <a:t>[[-</a:t>
            </a:r>
            <a:r>
              <a:rPr lang="en-US" altLang="nl-NL" dirty="0" err="1">
                <a:solidFill>
                  <a:schemeClr val="tx1"/>
                </a:solidFill>
              </a:rPr>
              <a:t>positioneel</a:t>
            </a:r>
            <a:r>
              <a:rPr lang="en-US" altLang="nl-NL" dirty="0">
                <a:solidFill>
                  <a:schemeClr val="tx1"/>
                </a:solidFill>
              </a:rPr>
              <a:t>] &lt;String[]&gt;]               </a:t>
            </a:r>
            <a:r>
              <a:rPr lang="nl-NL" altLang="nl-NL" dirty="0">
                <a:solidFill>
                  <a:schemeClr val="tx1"/>
                </a:solidFill>
              </a:rPr>
              <a:t>[&lt;</a:t>
            </a:r>
            <a:r>
              <a:rPr lang="nl-NL" altLang="nl-NL" dirty="0" err="1">
                <a:solidFill>
                  <a:schemeClr val="tx1"/>
                </a:solidFill>
              </a:rPr>
              <a:t>CommonParameters</a:t>
            </a:r>
            <a:r>
              <a:rPr lang="nl-NL" altLang="nl-NL" dirty="0">
                <a:solidFill>
                  <a:schemeClr val="tx1"/>
                </a:solidFill>
              </a:rPr>
              <a:t>&gt;]</a:t>
            </a:r>
          </a:p>
          <a:p>
            <a:endParaRPr lang="nl-NL" altLang="nl-NL" dirty="0">
              <a:solidFill>
                <a:schemeClr val="tx1"/>
              </a:solidFill>
            </a:endParaRPr>
          </a:p>
          <a:p>
            <a:r>
              <a:rPr lang="nl-NL" altLang="nl-NL" dirty="0"/>
              <a:t>Volledige Help		</a:t>
            </a:r>
            <a:r>
              <a:rPr lang="nl-NL" altLang="nl-NL" dirty="0">
                <a:sym typeface="Wingdings" panose="05000000000000000000" pitchFamily="2" charset="2"/>
              </a:rPr>
              <a:t></a:t>
            </a:r>
            <a:r>
              <a:rPr lang="nl-NL" altLang="nl-NL" dirty="0"/>
              <a:t> 	Help &lt;</a:t>
            </a:r>
            <a:r>
              <a:rPr lang="nl-NL" altLang="nl-NL" dirty="0" err="1"/>
              <a:t>cmdlet</a:t>
            </a:r>
            <a:r>
              <a:rPr lang="nl-NL" altLang="nl-NL" dirty="0"/>
              <a:t>&gt; -Full</a:t>
            </a:r>
          </a:p>
          <a:p>
            <a:r>
              <a:rPr lang="en-US" altLang="nl-NL" dirty="0"/>
              <a:t>Parameter </a:t>
            </a:r>
            <a:r>
              <a:rPr lang="en-US" altLang="nl-NL" dirty="0" err="1"/>
              <a:t>waardes</a:t>
            </a:r>
            <a:r>
              <a:rPr lang="en-US" altLang="nl-NL" dirty="0"/>
              <a:t> 	</a:t>
            </a:r>
            <a:r>
              <a:rPr lang="en-US" altLang="nl-NL" dirty="0">
                <a:sym typeface="Wingdings" panose="05000000000000000000" pitchFamily="2" charset="2"/>
              </a:rPr>
              <a:t></a:t>
            </a:r>
            <a:r>
              <a:rPr lang="en-US" altLang="nl-NL" dirty="0"/>
              <a:t> 	(String/Int/</a:t>
            </a:r>
            <a:r>
              <a:rPr lang="en-US" altLang="nl-NL" dirty="0" err="1"/>
              <a:t>DateTime</a:t>
            </a:r>
            <a:r>
              <a:rPr lang="en-US" altLang="nl-NL" dirty="0"/>
              <a:t>)</a:t>
            </a:r>
            <a:endParaRPr lang="nl-NL" altLang="nl-NL" dirty="0"/>
          </a:p>
          <a:p>
            <a:r>
              <a:rPr lang="nl-NL" altLang="nl-NL" dirty="0" err="1"/>
              <a:t>About</a:t>
            </a:r>
            <a:r>
              <a:rPr lang="nl-NL" altLang="nl-NL" dirty="0"/>
              <a:t> Help			</a:t>
            </a:r>
            <a:r>
              <a:rPr lang="nl-NL" altLang="nl-NL" dirty="0">
                <a:sym typeface="Wingdings" panose="05000000000000000000" pitchFamily="2" charset="2"/>
              </a:rPr>
              <a:t>	</a:t>
            </a:r>
            <a:r>
              <a:rPr lang="nl-NL" altLang="nl-NL" dirty="0"/>
              <a:t>get-Help </a:t>
            </a:r>
            <a:r>
              <a:rPr lang="nl-NL" altLang="nl-NL" dirty="0" err="1"/>
              <a:t>about</a:t>
            </a:r>
            <a:endParaRPr lang="nl-NL" altLang="nl-NL" dirty="0"/>
          </a:p>
          <a:p>
            <a:r>
              <a:rPr lang="nl-NL" altLang="nl-NL" dirty="0"/>
              <a:t>Online help			</a:t>
            </a:r>
            <a:r>
              <a:rPr lang="nl-NL" altLang="nl-NL" dirty="0">
                <a:sym typeface="Wingdings" panose="05000000000000000000" pitchFamily="2" charset="2"/>
              </a:rPr>
              <a:t></a:t>
            </a:r>
            <a:r>
              <a:rPr lang="nl-NL" altLang="nl-NL" dirty="0"/>
              <a:t> 	get-Help &lt;</a:t>
            </a:r>
            <a:r>
              <a:rPr lang="nl-NL" altLang="nl-NL" dirty="0" err="1"/>
              <a:t>cmdlet</a:t>
            </a:r>
            <a:r>
              <a:rPr lang="nl-NL" altLang="nl-NL" dirty="0"/>
              <a:t>&gt; -online</a:t>
            </a:r>
            <a:br>
              <a:rPr lang="nl-NL" altLang="nl-NL" dirty="0"/>
            </a:br>
            <a:r>
              <a:rPr lang="nl-NL" altLang="nl-NL" dirty="0"/>
              <a:t>							get-Help &lt;</a:t>
            </a:r>
            <a:r>
              <a:rPr lang="nl-NL" altLang="nl-NL" dirty="0" err="1"/>
              <a:t>cmdlet</a:t>
            </a:r>
            <a:r>
              <a:rPr lang="nl-NL" altLang="nl-NL" dirty="0"/>
              <a:t>&gt; -</a:t>
            </a:r>
            <a:r>
              <a:rPr lang="nl-NL" altLang="nl-NL" dirty="0" err="1"/>
              <a:t>ShowWindow</a:t>
            </a:r>
            <a:endParaRPr lang="nl-NL" altLang="nl-NL" dirty="0"/>
          </a:p>
          <a:p>
            <a:pPr marL="457200" lvl="1" indent="0">
              <a:buNone/>
              <a:defRPr/>
            </a:pPr>
            <a:r>
              <a:rPr lang="en-US" dirty="0">
                <a:solidFill>
                  <a:schemeClr val="tx1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129880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BB2C0F-612C-4490-9FC2-3A289FE0F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QUIZ &amp; Demo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A0A1B67-47F1-4F6F-B3C8-03ED52263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34A3F2A6-FDF9-4179-9C87-4EE3FEE01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78AB057-9149-40D6-B130-E4536ACD8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567A5919-BBE2-4E6D-9918-B06DDC17F79D}"/>
              </a:ext>
            </a:extLst>
          </p:cNvPr>
          <p:cNvSpPr/>
          <p:nvPr/>
        </p:nvSpPr>
        <p:spPr>
          <a:xfrm>
            <a:off x="1141413" y="2302621"/>
            <a:ext cx="9991288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nl-NL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Open je browser en open : </a:t>
            </a:r>
          </a:p>
          <a:p>
            <a:pPr lvl="1">
              <a:defRPr/>
            </a:pPr>
            <a:endParaRPr lang="nl-NL" sz="3600" dirty="0">
              <a:solidFill>
                <a:schemeClr val="tx2">
                  <a:lumMod val="75000"/>
                </a:schemeClr>
              </a:solidFill>
              <a:hlinkClick r:id="rId2"/>
            </a:endParaRPr>
          </a:p>
          <a:p>
            <a:pPr lvl="1">
              <a:defRPr/>
            </a:pPr>
            <a:r>
              <a:rPr lang="nl-NL" dirty="0"/>
              <a:t>					</a:t>
            </a:r>
            <a:r>
              <a:rPr lang="nl-NL" sz="4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https://kahoot.it/</a:t>
            </a:r>
          </a:p>
          <a:p>
            <a:pPr>
              <a:defRPr/>
            </a:pPr>
            <a:r>
              <a:rPr lang="nl-NL" dirty="0"/>
              <a:t> </a:t>
            </a:r>
          </a:p>
          <a:p>
            <a:pPr>
              <a:defRPr/>
            </a:pPr>
            <a:r>
              <a:rPr lang="nl-NL" dirty="0">
                <a:sym typeface="Wingdings" panose="05000000000000000000" pitchFamily="2" charset="2"/>
              </a:rPr>
              <a:t>	</a:t>
            </a:r>
          </a:p>
          <a:p>
            <a:pPr>
              <a:defRPr/>
            </a:pPr>
            <a:r>
              <a:rPr lang="nl-NL" dirty="0">
                <a:sym typeface="Wingdings" panose="05000000000000000000" pitchFamily="2" charset="2"/>
              </a:rPr>
              <a:t>		                     </a:t>
            </a:r>
          </a:p>
          <a:p>
            <a:pPr>
              <a:defRPr/>
            </a:pPr>
            <a:r>
              <a:rPr lang="nl-NL" sz="2400" dirty="0">
                <a:sym typeface="Wingdings" panose="05000000000000000000" pitchFamily="2" charset="2"/>
              </a:rPr>
              <a:t>										</a:t>
            </a:r>
            <a:r>
              <a:rPr lang="nl-NL" sz="2400" dirty="0">
                <a:solidFill>
                  <a:schemeClr val="bg1">
                    <a:lumMod val="85000"/>
                    <a:lumOff val="15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nl-NL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of installeer app op je telefoon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958E3706-65E9-4564-8844-4ECB7CB45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845" y="1732018"/>
            <a:ext cx="4018388" cy="2628026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6F71BFE7-0969-4747-B9C1-CE1133EFE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0818" y="3577462"/>
            <a:ext cx="3048830" cy="2032553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66BC9ED7-D9EF-4FBD-9E92-DEECBF067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4139" y="3344252"/>
            <a:ext cx="3649211" cy="213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3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3AFFCA82-7250-4126-9DAF-D3CCE5267292}"/>
              </a:ext>
            </a:extLst>
          </p:cNvPr>
          <p:cNvSpPr/>
          <p:nvPr/>
        </p:nvSpPr>
        <p:spPr>
          <a:xfrm>
            <a:off x="6147166" y="2672865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</a:t>
            </a:r>
            <a:r>
              <a:rPr lang="nl-NL" dirty="0" err="1"/>
              <a:t>wuauserv</a:t>
            </a:r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het juiste commando om de eigenschappen (</a:t>
            </a:r>
            <a:r>
              <a:rPr lang="nl-NL" dirty="0" err="1"/>
              <a:t>properties</a:t>
            </a:r>
            <a:r>
              <a:rPr lang="nl-NL" dirty="0"/>
              <a:t>) van de </a:t>
            </a:r>
            <a:r>
              <a:rPr lang="nl-NL" dirty="0" err="1"/>
              <a:t>windows</a:t>
            </a:r>
            <a:r>
              <a:rPr lang="nl-NL" dirty="0"/>
              <a:t> update service te zien ? </a:t>
            </a:r>
            <a:br>
              <a:rPr lang="nl-NL" dirty="0"/>
            </a:br>
            <a:r>
              <a:rPr lang="nl-NL" sz="1800" dirty="0"/>
              <a:t>(</a:t>
            </a:r>
            <a:r>
              <a:rPr lang="nl-NL" sz="1800" dirty="0" err="1"/>
              <a:t>named</a:t>
            </a:r>
            <a:r>
              <a:rPr lang="nl-NL" sz="1800" dirty="0"/>
              <a:t> &amp; positionele parameters)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45B37E-6EC6-4C58-A120-BDBEA4B48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process</a:t>
            </a:r>
            <a:r>
              <a:rPr lang="nl-NL" dirty="0"/>
              <a:t> –name </a:t>
            </a:r>
            <a:r>
              <a:rPr lang="nl-NL" dirty="0" err="1"/>
              <a:t>wuauserv</a:t>
            </a:r>
            <a:endParaRPr lang="nl-NL" dirty="0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2835EB89-D5B5-4B91-96FA-F70A5CDFAD95}"/>
              </a:ext>
            </a:extLst>
          </p:cNvPr>
          <p:cNvSpPr/>
          <p:nvPr/>
        </p:nvSpPr>
        <p:spPr>
          <a:xfrm>
            <a:off x="6147166" y="1629508"/>
            <a:ext cx="5892589" cy="25527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</a:t>
            </a:r>
            <a:r>
              <a:rPr lang="nl-NL" dirty="0" err="1"/>
              <a:t>wuauserv</a:t>
            </a:r>
            <a:endParaRPr lang="nl-NL" dirty="0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84784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process</a:t>
            </a:r>
            <a:r>
              <a:rPr lang="nl-NL" dirty="0"/>
              <a:t> </a:t>
            </a:r>
            <a:r>
              <a:rPr lang="nl-NL" dirty="0" err="1"/>
              <a:t>wuauserv</a:t>
            </a:r>
            <a:endParaRPr lang="nl-NL" dirty="0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process</a:t>
            </a:r>
            <a:r>
              <a:rPr lang="nl-NL" dirty="0"/>
              <a:t> –computers .</a:t>
            </a:r>
          </a:p>
        </p:txBody>
      </p:sp>
    </p:spTree>
    <p:extLst>
      <p:ext uri="{BB962C8B-B14F-4D97-AF65-F5344CB8AC3E}">
        <p14:creationId xmlns:p14="http://schemas.microsoft.com/office/powerpoint/2010/main" val="2366738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Met welk commando kun je </a:t>
            </a:r>
            <a:r>
              <a:rPr lang="nl-NL" u="sng" dirty="0">
                <a:solidFill>
                  <a:srgbClr val="FF0000"/>
                </a:solidFill>
              </a:rPr>
              <a:t>niet</a:t>
            </a:r>
            <a:r>
              <a:rPr lang="nl-NL" dirty="0"/>
              <a:t> alle </a:t>
            </a:r>
            <a:r>
              <a:rPr lang="nl-NL" dirty="0" err="1"/>
              <a:t>cmDlets</a:t>
            </a:r>
            <a:r>
              <a:rPr lang="nl-NL" dirty="0"/>
              <a:t> opvragen die beginnen met get?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45B37E-6EC6-4C58-A120-BDBEA4B48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command</a:t>
            </a:r>
            <a:r>
              <a:rPr lang="nl-NL" dirty="0"/>
              <a:t> –name get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2835EB89-D5B5-4B91-96FA-F70A5CDFAD95}"/>
              </a:ext>
            </a:extLst>
          </p:cNvPr>
          <p:cNvSpPr/>
          <p:nvPr/>
        </p:nvSpPr>
        <p:spPr>
          <a:xfrm>
            <a:off x="6147167" y="2675792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Get-help –name get-*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84784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Man get-*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Help get*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71B1ECB7-2834-477B-82F9-098177624ADE}"/>
              </a:ext>
            </a:extLst>
          </p:cNvPr>
          <p:cNvSpPr/>
          <p:nvPr/>
        </p:nvSpPr>
        <p:spPr>
          <a:xfrm>
            <a:off x="216877" y="1465385"/>
            <a:ext cx="5824779" cy="270803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command</a:t>
            </a:r>
            <a:r>
              <a:rPr lang="nl-NL" dirty="0"/>
              <a:t> –name get</a:t>
            </a:r>
          </a:p>
        </p:txBody>
      </p:sp>
    </p:spTree>
    <p:extLst>
      <p:ext uri="{BB962C8B-B14F-4D97-AF65-F5344CB8AC3E}">
        <p14:creationId xmlns:p14="http://schemas.microsoft.com/office/powerpoint/2010/main" val="70774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Welke commando’s zijn onjuist?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45B37E-6EC6-4C58-A120-BDBEA4B48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–name </a:t>
            </a:r>
            <a:r>
              <a:rPr lang="nl-NL" dirty="0" err="1"/>
              <a:t>wuauserv</a:t>
            </a:r>
            <a:r>
              <a:rPr lang="nl-NL" dirty="0"/>
              <a:t> –c .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2835EB89-D5B5-4B91-96FA-F70A5CDFAD95}"/>
              </a:ext>
            </a:extLst>
          </p:cNvPr>
          <p:cNvSpPr/>
          <p:nvPr/>
        </p:nvSpPr>
        <p:spPr>
          <a:xfrm>
            <a:off x="6147166" y="2666999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gsv</a:t>
            </a:r>
            <a:r>
              <a:rPr lang="nl-NL" dirty="0"/>
              <a:t> </a:t>
            </a:r>
            <a:r>
              <a:rPr lang="nl-NL" dirty="0" err="1"/>
              <a:t>wuauserv</a:t>
            </a:r>
            <a:r>
              <a:rPr lang="nl-NL" dirty="0"/>
              <a:t> –</a:t>
            </a:r>
            <a:r>
              <a:rPr lang="nl-NL" dirty="0" err="1"/>
              <a:t>computername</a:t>
            </a:r>
            <a:r>
              <a:rPr lang="nl-NL" dirty="0"/>
              <a:t> .</a:t>
            </a:r>
          </a:p>
          <a:p>
            <a:pPr algn="ctr"/>
            <a:endParaRPr lang="nl-NL" dirty="0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84784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Get-services -name </a:t>
            </a:r>
            <a:r>
              <a:rPr lang="nl-NL" dirty="0" err="1"/>
              <a:t>wuauserv</a:t>
            </a:r>
            <a:r>
              <a:rPr lang="nl-NL" dirty="0"/>
              <a:t> –com .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lab01 –name </a:t>
            </a:r>
            <a:r>
              <a:rPr lang="nl-NL" dirty="0" err="1"/>
              <a:t>wuauserv</a:t>
            </a:r>
            <a:r>
              <a:rPr lang="nl-NL" dirty="0"/>
              <a:t> 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CB03567B-D30B-4839-8F26-E6305CA4ABE2}"/>
              </a:ext>
            </a:extLst>
          </p:cNvPr>
          <p:cNvSpPr/>
          <p:nvPr/>
        </p:nvSpPr>
        <p:spPr>
          <a:xfrm>
            <a:off x="339970" y="4284784"/>
            <a:ext cx="5701686" cy="19636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Get-services -name </a:t>
            </a:r>
            <a:r>
              <a:rPr lang="nl-NL" dirty="0" err="1"/>
              <a:t>wuauserv</a:t>
            </a:r>
            <a:r>
              <a:rPr lang="nl-NL" dirty="0"/>
              <a:t> –com .</a:t>
            </a:r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17EC9748-DF98-4AAA-A976-626CFD409FF1}"/>
              </a:ext>
            </a:extLst>
          </p:cNvPr>
          <p:cNvSpPr/>
          <p:nvPr/>
        </p:nvSpPr>
        <p:spPr>
          <a:xfrm>
            <a:off x="6169051" y="4284784"/>
            <a:ext cx="5892589" cy="19636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</a:t>
            </a:r>
            <a:r>
              <a:rPr lang="nl-NL" dirty="0" err="1"/>
              <a:t>localhost</a:t>
            </a:r>
            <a:r>
              <a:rPr lang="nl-NL" dirty="0"/>
              <a:t> –name </a:t>
            </a:r>
            <a:r>
              <a:rPr lang="nl-NL" dirty="0" err="1"/>
              <a:t>wuauserv</a:t>
            </a:r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7395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check je wat de alias van het </a:t>
            </a:r>
            <a:r>
              <a:rPr lang="nl-NL" dirty="0" err="1"/>
              <a:t>cmdlet</a:t>
            </a:r>
            <a:r>
              <a:rPr lang="nl-NL" dirty="0"/>
              <a:t> get-</a:t>
            </a:r>
            <a:r>
              <a:rPr lang="nl-NL" dirty="0" err="1"/>
              <a:t>process</a:t>
            </a:r>
            <a:r>
              <a:rPr lang="nl-NL" dirty="0"/>
              <a:t> is?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45B37E-6EC6-4C58-A120-BDBEA4B48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Get-Alias –name get-</a:t>
            </a:r>
            <a:r>
              <a:rPr lang="nl-NL" dirty="0" err="1"/>
              <a:t>process</a:t>
            </a:r>
            <a:endParaRPr lang="nl-NL" dirty="0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2835EB89-D5B5-4B91-96FA-F70A5CDFAD95}"/>
              </a:ext>
            </a:extLst>
          </p:cNvPr>
          <p:cNvSpPr/>
          <p:nvPr/>
        </p:nvSpPr>
        <p:spPr>
          <a:xfrm>
            <a:off x="6147166" y="2666999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Get-Alias –Definition get-</a:t>
            </a:r>
            <a:r>
              <a:rPr lang="nl-NL" dirty="0" err="1"/>
              <a:t>process</a:t>
            </a:r>
            <a:endParaRPr lang="nl-NL" dirty="0"/>
          </a:p>
          <a:p>
            <a:pPr algn="ctr"/>
            <a:endParaRPr lang="nl-NL" dirty="0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84784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Get-Alias get-</a:t>
            </a:r>
            <a:r>
              <a:rPr lang="nl-NL" dirty="0" err="1"/>
              <a:t>process</a:t>
            </a:r>
            <a:endParaRPr lang="nl-NL" dirty="0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Get-Alias –name gps 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C9F3E1A1-3FB4-4D79-A91E-91B8B054A6AE}"/>
              </a:ext>
            </a:extLst>
          </p:cNvPr>
          <p:cNvSpPr/>
          <p:nvPr/>
        </p:nvSpPr>
        <p:spPr>
          <a:xfrm>
            <a:off x="6147167" y="1802422"/>
            <a:ext cx="5763480" cy="237099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Get-Alias –Definition get-</a:t>
            </a:r>
            <a:r>
              <a:rPr lang="nl-NL" dirty="0" err="1"/>
              <a:t>process</a:t>
            </a:r>
            <a:endParaRPr lang="nl-NL" dirty="0"/>
          </a:p>
          <a:p>
            <a:pPr algn="ctr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8102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dirty="0"/>
              <a:t>We runnen onderstaand </a:t>
            </a:r>
            <a:r>
              <a:rPr lang="nl-NL" sz="2000" dirty="0" err="1"/>
              <a:t>command</a:t>
            </a:r>
            <a:r>
              <a:rPr lang="nl-NL" sz="2000" dirty="0"/>
              <a:t>. Wat is het resultaat?</a:t>
            </a:r>
            <a:br>
              <a:rPr lang="nl-NL" sz="2000" dirty="0"/>
            </a:br>
            <a:r>
              <a:rPr lang="nl-NL" sz="2000" dirty="0"/>
              <a:t>get-</a:t>
            </a:r>
            <a:r>
              <a:rPr lang="nl-NL" sz="2000" dirty="0" err="1"/>
              <a:t>process</a:t>
            </a:r>
            <a:r>
              <a:rPr lang="nl-NL" sz="2000" dirty="0"/>
              <a:t> | select-object </a:t>
            </a:r>
            <a:r>
              <a:rPr lang="nl-NL" sz="2000" dirty="0" err="1"/>
              <a:t>Name,id</a:t>
            </a:r>
            <a:r>
              <a:rPr lang="nl-NL" sz="2000" dirty="0"/>
              <a:t> |</a:t>
            </a:r>
            <a:r>
              <a:rPr lang="nl-NL" sz="2000" dirty="0" err="1"/>
              <a:t>sort</a:t>
            </a:r>
            <a:r>
              <a:rPr lang="nl-NL" sz="2000" dirty="0"/>
              <a:t>-object </a:t>
            </a:r>
            <a:r>
              <a:rPr lang="nl-NL" sz="2000" dirty="0" err="1"/>
              <a:t>vm</a:t>
            </a:r>
            <a:r>
              <a:rPr lang="nl-NL" sz="2000" dirty="0"/>
              <a:t> -</a:t>
            </a:r>
            <a:r>
              <a:rPr lang="nl-NL" sz="2000" dirty="0" err="1"/>
              <a:t>decending</a:t>
            </a:r>
            <a:endParaRPr lang="nl-NL" sz="2000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45B37E-6EC6-4C58-A120-BDBEA4B48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Alle processen gesorteerd op VM van klein naar groot.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2835EB89-D5B5-4B91-96FA-F70A5CDFAD95}"/>
              </a:ext>
            </a:extLst>
          </p:cNvPr>
          <p:cNvSpPr/>
          <p:nvPr/>
        </p:nvSpPr>
        <p:spPr>
          <a:xfrm>
            <a:off x="6147166" y="2666999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Alle processen met alleen de </a:t>
            </a:r>
            <a:r>
              <a:rPr lang="nl-NL" dirty="0" err="1"/>
              <a:t>properties</a:t>
            </a:r>
            <a:r>
              <a:rPr lang="nl-NL" dirty="0"/>
              <a:t> naam en ID, gesorteerd op </a:t>
            </a:r>
            <a:r>
              <a:rPr lang="nl-NL" dirty="0" err="1"/>
              <a:t>vm</a:t>
            </a:r>
            <a:r>
              <a:rPr lang="nl-NL" dirty="0"/>
              <a:t> van klein naar groot.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90646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Alle processen met alleen de </a:t>
            </a:r>
            <a:r>
              <a:rPr lang="nl-NL" dirty="0" err="1"/>
              <a:t>properties</a:t>
            </a:r>
            <a:r>
              <a:rPr lang="nl-NL" dirty="0"/>
              <a:t> naam en ID, gesorteerd op </a:t>
            </a:r>
            <a:r>
              <a:rPr lang="nl-NL" dirty="0" err="1"/>
              <a:t>vm</a:t>
            </a:r>
            <a:r>
              <a:rPr lang="nl-NL" dirty="0"/>
              <a:t> van groot naar klein.</a:t>
            </a:r>
          </a:p>
          <a:p>
            <a:pPr algn="ctr"/>
            <a:endParaRPr lang="nl-NL" dirty="0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Geen output.</a:t>
            </a:r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BB94F5B9-9CFD-4EC6-8082-372619EFEFB0}"/>
              </a:ext>
            </a:extLst>
          </p:cNvPr>
          <p:cNvSpPr/>
          <p:nvPr/>
        </p:nvSpPr>
        <p:spPr>
          <a:xfrm>
            <a:off x="6147166" y="4284784"/>
            <a:ext cx="5892589" cy="19636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Geen output.</a:t>
            </a:r>
          </a:p>
        </p:txBody>
      </p:sp>
    </p:spTree>
    <p:extLst>
      <p:ext uri="{BB962C8B-B14F-4D97-AF65-F5344CB8AC3E}">
        <p14:creationId xmlns:p14="http://schemas.microsoft.com/office/powerpoint/2010/main" val="65942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A6D129-F9FC-4CAC-9741-D9B823EDF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506" y="609600"/>
            <a:ext cx="10518905" cy="1905000"/>
          </a:xfrm>
        </p:spPr>
        <p:txBody>
          <a:bodyPr/>
          <a:lstStyle/>
          <a:p>
            <a:r>
              <a:rPr lang="nl-NL" dirty="0">
                <a:solidFill>
                  <a:srgbClr val="FFC000"/>
                </a:solidFill>
              </a:rPr>
              <a:t>Voorstellen: Mark van de Waarsenburg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5521AE-FD51-423F-9BB1-6891CDE0E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851" y="2004180"/>
            <a:ext cx="5519446" cy="2280860"/>
          </a:xfrm>
        </p:spPr>
        <p:txBody>
          <a:bodyPr/>
          <a:lstStyle/>
          <a:p>
            <a:pPr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+mj-lt"/>
              </a:rPr>
              <a:t>Werkzaam in IT sinds 1998</a:t>
            </a:r>
          </a:p>
          <a:p>
            <a:pPr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altLang="nl-NL" dirty="0" err="1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+mj-lt"/>
              </a:rPr>
              <a:t>Technisch</a:t>
            </a:r>
            <a:r>
              <a:rPr lang="en-US" altLang="nl-NL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+mj-lt"/>
              </a:rPr>
              <a:t> Cloud Consultant </a:t>
            </a:r>
            <a:endParaRPr lang="nl-NL" dirty="0">
              <a:solidFill>
                <a:schemeClr val="tx1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+mj-lt"/>
            </a:endParaRPr>
          </a:p>
          <a:p>
            <a:pPr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+mj-lt"/>
              </a:rPr>
              <a:t>Werk sinds 2010 met Powershell</a:t>
            </a:r>
          </a:p>
          <a:p>
            <a:pPr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nl-NL" dirty="0" err="1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+mj-lt"/>
              </a:rPr>
              <a:t>Introduction</a:t>
            </a:r>
            <a:r>
              <a:rPr lang="nl-NL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+mj-lt"/>
              </a:rPr>
              <a:t> to Powershell  at  </a:t>
            </a:r>
          </a:p>
          <a:p>
            <a:pPr marL="0" indent="0">
              <a:lnSpc>
                <a:spcPts val="2400"/>
              </a:lnSpc>
              <a:buNone/>
            </a:pPr>
            <a:endParaRPr lang="nl-NL" dirty="0">
              <a:solidFill>
                <a:schemeClr val="tx1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+mj-lt"/>
            </a:endParaRP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FDF12DE-60F4-4B3C-8AAC-AFDD82581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EA8E4CD-DC90-40D5-999B-CBE956C31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7B1A101-0A1F-4B5A-B457-1716DC4EB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48" name="Groep 47">
            <a:extLst>
              <a:ext uri="{FF2B5EF4-FFF2-40B4-BE49-F238E27FC236}">
                <a16:creationId xmlns:a16="http://schemas.microsoft.com/office/drawing/2014/main" id="{F9460137-BAB0-447D-9386-ABA2E2EF6920}"/>
              </a:ext>
            </a:extLst>
          </p:cNvPr>
          <p:cNvGrpSpPr/>
          <p:nvPr/>
        </p:nvGrpSpPr>
        <p:grpSpPr>
          <a:xfrm>
            <a:off x="6268130" y="3999687"/>
            <a:ext cx="5771625" cy="2161197"/>
            <a:chOff x="1730055" y="3999687"/>
            <a:chExt cx="4543734" cy="2161197"/>
          </a:xfrm>
        </p:grpSpPr>
        <p:grpSp>
          <p:nvGrpSpPr>
            <p:cNvPr id="37" name="Groep 36">
              <a:extLst>
                <a:ext uri="{FF2B5EF4-FFF2-40B4-BE49-F238E27FC236}">
                  <a16:creationId xmlns:a16="http://schemas.microsoft.com/office/drawing/2014/main" id="{02D5078D-A383-42DF-9134-A9346EFA3421}"/>
                </a:ext>
              </a:extLst>
            </p:cNvPr>
            <p:cNvGrpSpPr/>
            <p:nvPr/>
          </p:nvGrpSpPr>
          <p:grpSpPr>
            <a:xfrm>
              <a:off x="1749105" y="4866808"/>
              <a:ext cx="4470943" cy="346933"/>
              <a:chOff x="7227116" y="4331349"/>
              <a:chExt cx="4470943" cy="346933"/>
            </a:xfrm>
          </p:grpSpPr>
          <p:sp>
            <p:nvSpPr>
              <p:cNvPr id="19" name="Tekstvak 18">
                <a:extLst>
                  <a:ext uri="{FF2B5EF4-FFF2-40B4-BE49-F238E27FC236}">
                    <a16:creationId xmlns:a16="http://schemas.microsoft.com/office/drawing/2014/main" id="{1A11DD1F-6EF9-4041-8C10-585B90AB2EF8}"/>
                  </a:ext>
                </a:extLst>
              </p:cNvPr>
              <p:cNvSpPr txBox="1"/>
              <p:nvPr/>
            </p:nvSpPr>
            <p:spPr>
              <a:xfrm>
                <a:off x="7621518" y="4331349"/>
                <a:ext cx="40765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NL" sz="1200" dirty="0">
                    <a:hlinkClick r:id="rId2"/>
                  </a:rPr>
                  <a:t>https://d2c-it.nl/blog/</a:t>
                </a:r>
                <a:endParaRPr lang="nl-NL" sz="1200" dirty="0"/>
              </a:p>
            </p:txBody>
          </p:sp>
          <p:pic>
            <p:nvPicPr>
              <p:cNvPr id="25" name="Afbeelding 24">
                <a:extLst>
                  <a:ext uri="{FF2B5EF4-FFF2-40B4-BE49-F238E27FC236}">
                    <a16:creationId xmlns:a16="http://schemas.microsoft.com/office/drawing/2014/main" id="{9218DECE-7880-43C9-8275-FAC7912A68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7116" y="4333795"/>
                <a:ext cx="344487" cy="344487"/>
              </a:xfrm>
              <a:prstGeom prst="rect">
                <a:avLst/>
              </a:prstGeom>
              <a:ln>
                <a:noFill/>
              </a:ln>
              <a:effectLst>
                <a:outerShdw blurRad="127000" dist="38100" dir="2700000" algn="ctr">
                  <a:srgbClr val="000000">
                    <a:alpha val="45000"/>
                  </a:srgbClr>
                </a:outerShdw>
              </a:effectLst>
              <a:scene3d>
                <a:camera prst="perspectiveFront" fov="2700000">
                  <a:rot lat="20376000" lon="1938000" rev="20112001"/>
                </a:camera>
                <a:lightRig rig="soft" dir="t">
                  <a:rot lat="0" lon="0" rev="0"/>
                </a:lightRig>
              </a:scene3d>
              <a:sp3d prstMaterial="translucentPowder">
                <a:bevelT w="203200" h="50800" prst="softRound"/>
              </a:sp3d>
            </p:spPr>
          </p:pic>
        </p:grp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1AFF651-7AC7-4D3B-A9C9-AE98612F91D2}"/>
                </a:ext>
              </a:extLst>
            </p:cNvPr>
            <p:cNvGrpSpPr/>
            <p:nvPr/>
          </p:nvGrpSpPr>
          <p:grpSpPr>
            <a:xfrm>
              <a:off x="1770340" y="5373286"/>
              <a:ext cx="3795875" cy="304800"/>
              <a:chOff x="7248351" y="4837827"/>
              <a:chExt cx="3795875" cy="304800"/>
            </a:xfrm>
          </p:grpSpPr>
          <p:pic>
            <p:nvPicPr>
              <p:cNvPr id="15" name="Afbeelding 14">
                <a:extLst>
                  <a:ext uri="{FF2B5EF4-FFF2-40B4-BE49-F238E27FC236}">
                    <a16:creationId xmlns:a16="http://schemas.microsoft.com/office/drawing/2014/main" id="{2AF238AD-EE18-4B32-A1F0-4AD4811421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48351" y="4837827"/>
                <a:ext cx="304800" cy="304800"/>
              </a:xfrm>
              <a:prstGeom prst="rect">
                <a:avLst/>
              </a:prstGeom>
              <a:ln>
                <a:noFill/>
              </a:ln>
              <a:effectLst>
                <a:outerShdw blurRad="127000" dist="38100" dir="2700000" algn="ctr">
                  <a:srgbClr val="000000">
                    <a:alpha val="45000"/>
                  </a:srgbClr>
                </a:outerShdw>
              </a:effectLst>
              <a:scene3d>
                <a:camera prst="perspectiveFront" fov="2700000">
                  <a:rot lat="20376000" lon="1938000" rev="20112001"/>
                </a:camera>
                <a:lightRig rig="soft" dir="t">
                  <a:rot lat="0" lon="0" rev="0"/>
                </a:lightRig>
              </a:scene3d>
              <a:sp3d prstMaterial="translucentPowder">
                <a:bevelT w="203200" h="50800" prst="softRound"/>
              </a:sp3d>
            </p:spPr>
          </p:pic>
          <p:sp>
            <p:nvSpPr>
              <p:cNvPr id="17" name="Tekstvak 16">
                <a:extLst>
                  <a:ext uri="{FF2B5EF4-FFF2-40B4-BE49-F238E27FC236}">
                    <a16:creationId xmlns:a16="http://schemas.microsoft.com/office/drawing/2014/main" id="{AA139BC9-EB0E-4F53-AC13-EF2908F0575C}"/>
                  </a:ext>
                </a:extLst>
              </p:cNvPr>
              <p:cNvSpPr txBox="1"/>
              <p:nvPr/>
            </p:nvSpPr>
            <p:spPr>
              <a:xfrm>
                <a:off x="7621518" y="4837827"/>
                <a:ext cx="342270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NL" sz="1200" dirty="0">
                    <a:hlinkClick r:id="rId5"/>
                  </a:rPr>
                  <a:t>https://github.com/D2CIT</a:t>
                </a:r>
                <a:endParaRPr lang="nl-NL" sz="1200" dirty="0"/>
              </a:p>
            </p:txBody>
          </p:sp>
        </p:grp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D5EA1EB8-85BC-4233-AA49-4D0701F8B706}"/>
                </a:ext>
              </a:extLst>
            </p:cNvPr>
            <p:cNvGrpSpPr/>
            <p:nvPr/>
          </p:nvGrpSpPr>
          <p:grpSpPr>
            <a:xfrm>
              <a:off x="1730055" y="3999687"/>
              <a:ext cx="4543734" cy="830997"/>
              <a:chOff x="7208066" y="3464228"/>
              <a:chExt cx="4543734" cy="830997"/>
            </a:xfrm>
          </p:grpSpPr>
          <p:pic>
            <p:nvPicPr>
              <p:cNvPr id="13" name="Afbeelding 12">
                <a:extLst>
                  <a:ext uri="{FF2B5EF4-FFF2-40B4-BE49-F238E27FC236}">
                    <a16:creationId xmlns:a16="http://schemas.microsoft.com/office/drawing/2014/main" id="{7B855EC5-D595-47F8-B147-A2DE7C85B6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208066" y="3466325"/>
                <a:ext cx="323850" cy="323850"/>
              </a:xfrm>
              <a:prstGeom prst="rect">
                <a:avLst/>
              </a:prstGeom>
              <a:ln>
                <a:noFill/>
              </a:ln>
              <a:effectLst>
                <a:outerShdw blurRad="127000" dist="38100" dir="2700000" algn="ctr">
                  <a:srgbClr val="000000">
                    <a:alpha val="45000"/>
                  </a:srgbClr>
                </a:outerShdw>
              </a:effectLst>
              <a:scene3d>
                <a:camera prst="perspectiveFront" fov="2700000">
                  <a:rot lat="20376000" lon="1938000" rev="20112001"/>
                </a:camera>
                <a:lightRig rig="soft" dir="t">
                  <a:rot lat="0" lon="0" rev="0"/>
                </a:lightRig>
              </a:scene3d>
              <a:sp3d prstMaterial="translucentPowder">
                <a:bevelT w="203200" h="50800" prst="softRound"/>
              </a:sp3d>
            </p:spPr>
          </p:pic>
          <p:sp>
            <p:nvSpPr>
              <p:cNvPr id="18" name="Tekstvak 17">
                <a:extLst>
                  <a:ext uri="{FF2B5EF4-FFF2-40B4-BE49-F238E27FC236}">
                    <a16:creationId xmlns:a16="http://schemas.microsoft.com/office/drawing/2014/main" id="{DD4BA272-2287-409F-86F9-A145887B9BDB}"/>
                  </a:ext>
                </a:extLst>
              </p:cNvPr>
              <p:cNvSpPr txBox="1"/>
              <p:nvPr/>
            </p:nvSpPr>
            <p:spPr>
              <a:xfrm>
                <a:off x="7621516" y="3464228"/>
                <a:ext cx="413028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NL" sz="1200" dirty="0"/>
                  <a:t>https://www.linkedin.com/in/mark-van-de-waarsenburg-8b201414/</a:t>
                </a:r>
                <a:br>
                  <a:rPr lang="nl-NL" sz="1200" dirty="0"/>
                </a:br>
                <a:endParaRPr lang="nl-NL" sz="1200" dirty="0"/>
              </a:p>
              <a:p>
                <a:r>
                  <a:rPr lang="nl-NL" sz="1200" dirty="0"/>
                  <a:t>https://www.linkedin.com/company/d2c-it/</a:t>
                </a:r>
              </a:p>
            </p:txBody>
          </p:sp>
        </p:grpSp>
        <p:grpSp>
          <p:nvGrpSpPr>
            <p:cNvPr id="36" name="Groep 35">
              <a:extLst>
                <a:ext uri="{FF2B5EF4-FFF2-40B4-BE49-F238E27FC236}">
                  <a16:creationId xmlns:a16="http://schemas.microsoft.com/office/drawing/2014/main" id="{351002F9-1D76-40C7-A285-C3BA817BF5F0}"/>
                </a:ext>
              </a:extLst>
            </p:cNvPr>
            <p:cNvGrpSpPr/>
            <p:nvPr/>
          </p:nvGrpSpPr>
          <p:grpSpPr>
            <a:xfrm>
              <a:off x="1770341" y="5834664"/>
              <a:ext cx="1692758" cy="326220"/>
              <a:chOff x="7248352" y="5299205"/>
              <a:chExt cx="1692758" cy="326220"/>
            </a:xfrm>
          </p:grpSpPr>
          <p:pic>
            <p:nvPicPr>
              <p:cNvPr id="33" name="Afbeelding 32">
                <a:extLst>
                  <a:ext uri="{FF2B5EF4-FFF2-40B4-BE49-F238E27FC236}">
                    <a16:creationId xmlns:a16="http://schemas.microsoft.com/office/drawing/2014/main" id="{60BEC8A6-F821-48ED-B0AC-0E6C32FF15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48352" y="5302173"/>
                <a:ext cx="323252" cy="323252"/>
              </a:xfrm>
              <a:prstGeom prst="rect">
                <a:avLst/>
              </a:prstGeom>
              <a:ln>
                <a:noFill/>
              </a:ln>
              <a:effectLst>
                <a:outerShdw blurRad="127000" dist="38100" dir="2700000" algn="ctr">
                  <a:srgbClr val="000000">
                    <a:alpha val="45000"/>
                  </a:srgbClr>
                </a:outerShdw>
              </a:effectLst>
              <a:scene3d>
                <a:camera prst="perspectiveFront" fov="2700000">
                  <a:rot lat="20376000" lon="1938000" rev="20112001"/>
                </a:camera>
                <a:lightRig rig="soft" dir="t">
                  <a:rot lat="0" lon="0" rev="0"/>
                </a:lightRig>
              </a:scene3d>
              <a:sp3d prstMaterial="translucentPowder">
                <a:bevelT w="203200" h="50800" prst="softRound"/>
              </a:sp3d>
            </p:spPr>
          </p:pic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5A5A2B42-CCB7-47BB-BDA0-1B9902F26612}"/>
                  </a:ext>
                </a:extLst>
              </p:cNvPr>
              <p:cNvSpPr txBox="1"/>
              <p:nvPr/>
            </p:nvSpPr>
            <p:spPr>
              <a:xfrm>
                <a:off x="7621518" y="5299205"/>
                <a:ext cx="13195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NL" sz="1200" dirty="0"/>
                  <a:t>https://d2c-it.nl</a:t>
                </a:r>
              </a:p>
            </p:txBody>
          </p:sp>
        </p:grpSp>
      </p:grpSp>
      <p:pic>
        <p:nvPicPr>
          <p:cNvPr id="53" name="Picture 2">
            <a:extLst>
              <a:ext uri="{FF2B5EF4-FFF2-40B4-BE49-F238E27FC236}">
                <a16:creationId xmlns:a16="http://schemas.microsoft.com/office/drawing/2014/main" id="{9D3E0074-F8AF-4AE1-8548-451F308C8E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99068" y="4605567"/>
            <a:ext cx="1474715" cy="1535438"/>
          </a:xfrm>
          <a:prstGeom prst="rect">
            <a:avLst/>
          </a:prstGeo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195DD36-1B6F-4C7C-9BB3-C73A001FC8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56057" y="3049748"/>
            <a:ext cx="1011338" cy="75850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884484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r>
              <a:rPr lang="nl-NL" sz="2000" dirty="0"/>
              <a:t>Wat is het kortste mogelijke </a:t>
            </a:r>
            <a:r>
              <a:rPr lang="nl-NL" sz="2000" dirty="0" err="1"/>
              <a:t>command</a:t>
            </a:r>
            <a:r>
              <a:rPr lang="nl-NL" sz="2000" dirty="0"/>
              <a:t> voor :</a:t>
            </a:r>
            <a:br>
              <a:rPr lang="nl-NL" sz="2000" dirty="0"/>
            </a:br>
            <a:r>
              <a:rPr lang="nl-NL" sz="1600" dirty="0"/>
              <a:t>get-service  -computer </a:t>
            </a:r>
            <a:r>
              <a:rPr lang="nl-NL" sz="1600" dirty="0" err="1"/>
              <a:t>localhost</a:t>
            </a:r>
            <a:r>
              <a:rPr lang="nl-NL" sz="1600" dirty="0"/>
              <a:t>| </a:t>
            </a:r>
            <a:r>
              <a:rPr lang="nl-NL" sz="1600" dirty="0" err="1"/>
              <a:t>sort</a:t>
            </a:r>
            <a:r>
              <a:rPr lang="nl-NL" sz="1600" dirty="0"/>
              <a:t>-object status | </a:t>
            </a:r>
            <a:r>
              <a:rPr lang="nl-NL" sz="1600" dirty="0" err="1"/>
              <a:t>where</a:t>
            </a:r>
            <a:r>
              <a:rPr lang="nl-NL" sz="1600" dirty="0"/>
              <a:t> {$_.name –like “W*”}</a:t>
            </a:r>
            <a:r>
              <a:rPr lang="nl-NL" sz="2000" dirty="0"/>
              <a:t>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45B37E-6EC6-4C58-A120-BDBEA4B48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gsv</a:t>
            </a:r>
            <a:r>
              <a:rPr lang="nl-NL" dirty="0"/>
              <a:t> -c . | </a:t>
            </a:r>
            <a:r>
              <a:rPr lang="nl-NL" dirty="0" err="1"/>
              <a:t>sort</a:t>
            </a:r>
            <a:r>
              <a:rPr lang="nl-NL" dirty="0"/>
              <a:t> status | ? name -like w*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2835EB89-D5B5-4B91-96FA-F70A5CDFAD95}"/>
              </a:ext>
            </a:extLst>
          </p:cNvPr>
          <p:cNvSpPr/>
          <p:nvPr/>
        </p:nvSpPr>
        <p:spPr>
          <a:xfrm>
            <a:off x="6147166" y="2666999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gsv</a:t>
            </a:r>
            <a:r>
              <a:rPr lang="nl-NL" dirty="0"/>
              <a:t> . | </a:t>
            </a:r>
            <a:r>
              <a:rPr lang="nl-NL" dirty="0" err="1"/>
              <a:t>sort</a:t>
            </a:r>
            <a:r>
              <a:rPr lang="nl-NL" dirty="0"/>
              <a:t> status| </a:t>
            </a:r>
            <a:r>
              <a:rPr lang="nl-NL" dirty="0" err="1"/>
              <a:t>where</a:t>
            </a:r>
            <a:r>
              <a:rPr lang="nl-NL" dirty="0"/>
              <a:t> {name –like w*}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90646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  <a:p>
            <a:pPr algn="ctr"/>
            <a:r>
              <a:rPr lang="nl-NL" dirty="0" err="1"/>
              <a:t>gsv</a:t>
            </a:r>
            <a:r>
              <a:rPr lang="nl-NL" dirty="0"/>
              <a:t> –c . –s Status|$ name –like w* 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gsv</a:t>
            </a:r>
            <a:r>
              <a:rPr lang="nl-NL" dirty="0"/>
              <a:t> | </a:t>
            </a:r>
            <a:r>
              <a:rPr lang="nl-NL" dirty="0" err="1"/>
              <a:t>sort</a:t>
            </a:r>
            <a:r>
              <a:rPr lang="nl-NL" dirty="0"/>
              <a:t> -status | ? name –like w*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42E83599-3B6F-4D10-A3C0-35AC28E6C8F9}"/>
              </a:ext>
            </a:extLst>
          </p:cNvPr>
          <p:cNvSpPr/>
          <p:nvPr/>
        </p:nvSpPr>
        <p:spPr>
          <a:xfrm>
            <a:off x="6147166" y="4284784"/>
            <a:ext cx="5756812" cy="1905000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gsv</a:t>
            </a:r>
            <a:r>
              <a:rPr lang="nl-NL" dirty="0"/>
              <a:t> | </a:t>
            </a:r>
            <a:r>
              <a:rPr lang="nl-NL" dirty="0" err="1"/>
              <a:t>sort</a:t>
            </a:r>
            <a:r>
              <a:rPr lang="nl-NL" dirty="0"/>
              <a:t> -status | ? name –like w*</a:t>
            </a:r>
          </a:p>
        </p:txBody>
      </p:sp>
    </p:spTree>
    <p:extLst>
      <p:ext uri="{BB962C8B-B14F-4D97-AF65-F5344CB8AC3E}">
        <p14:creationId xmlns:p14="http://schemas.microsoft.com/office/powerpoint/2010/main" val="2717116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8A39B0-ABF8-4AE4-A54F-AD4B02404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Write-output </a:t>
            </a:r>
            <a:r>
              <a:rPr lang="nl-NL" dirty="0" err="1"/>
              <a:t>vs</a:t>
            </a:r>
            <a:r>
              <a:rPr lang="nl-NL" dirty="0"/>
              <a:t> </a:t>
            </a:r>
            <a:r>
              <a:rPr lang="nl-NL" dirty="0" err="1"/>
              <a:t>write</a:t>
            </a:r>
            <a:r>
              <a:rPr lang="nl-NL" dirty="0"/>
              <a:t>-host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EC97096-0116-407F-8EEB-4EF60777D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49852A9-4E64-49E4-BC5B-B652DE151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2D5CD63-9EAF-4941-803B-A5AED9BA6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Rechthoek 3">
            <a:extLst>
              <a:ext uri="{FF2B5EF4-FFF2-40B4-BE49-F238E27FC236}">
                <a16:creationId xmlns:a16="http://schemas.microsoft.com/office/drawing/2014/main" id="{53BC4042-E01C-4B39-B471-E27A14B51DBB}"/>
              </a:ext>
            </a:extLst>
          </p:cNvPr>
          <p:cNvSpPr/>
          <p:nvPr/>
        </p:nvSpPr>
        <p:spPr>
          <a:xfrm>
            <a:off x="1141413" y="2902327"/>
            <a:ext cx="9797831" cy="64829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Write-output                                          Out-default</a:t>
            </a:r>
          </a:p>
        </p:txBody>
      </p:sp>
      <p:sp>
        <p:nvSpPr>
          <p:cNvPr id="8" name="PIJL-RECHTS 4">
            <a:extLst>
              <a:ext uri="{FF2B5EF4-FFF2-40B4-BE49-F238E27FC236}">
                <a16:creationId xmlns:a16="http://schemas.microsoft.com/office/drawing/2014/main" id="{A30F0C3E-4CB3-4366-803A-E3D89F1322E7}"/>
              </a:ext>
            </a:extLst>
          </p:cNvPr>
          <p:cNvSpPr/>
          <p:nvPr/>
        </p:nvSpPr>
        <p:spPr>
          <a:xfrm rot="5400000">
            <a:off x="7519836" y="3900184"/>
            <a:ext cx="648299" cy="203342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C923A3D5-B098-4B37-BF1E-25FAA9C65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12529" y="4504532"/>
            <a:ext cx="3399659" cy="16235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kstvak 6">
            <a:extLst>
              <a:ext uri="{FF2B5EF4-FFF2-40B4-BE49-F238E27FC236}">
                <a16:creationId xmlns:a16="http://schemas.microsoft.com/office/drawing/2014/main" id="{E1D8BE30-A5E4-4EF9-86E0-3B2ECD7C2EE7}"/>
              </a:ext>
            </a:extLst>
          </p:cNvPr>
          <p:cNvSpPr txBox="1"/>
          <p:nvPr/>
        </p:nvSpPr>
        <p:spPr>
          <a:xfrm>
            <a:off x="1415713" y="4894676"/>
            <a:ext cx="2101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 err="1"/>
              <a:t>Write-Host</a:t>
            </a:r>
            <a:endParaRPr lang="nl-NL" sz="2800" dirty="0"/>
          </a:p>
        </p:txBody>
      </p:sp>
      <p:sp>
        <p:nvSpPr>
          <p:cNvPr id="11" name="PIJL-RECHTS 7">
            <a:extLst>
              <a:ext uri="{FF2B5EF4-FFF2-40B4-BE49-F238E27FC236}">
                <a16:creationId xmlns:a16="http://schemas.microsoft.com/office/drawing/2014/main" id="{372C5EDB-04E6-4A47-9002-C2E64B62A0C1}"/>
              </a:ext>
            </a:extLst>
          </p:cNvPr>
          <p:cNvSpPr/>
          <p:nvPr/>
        </p:nvSpPr>
        <p:spPr>
          <a:xfrm>
            <a:off x="4063837" y="5067371"/>
            <a:ext cx="818102" cy="19313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PIJL-RECHTS 7">
            <a:extLst>
              <a:ext uri="{FF2B5EF4-FFF2-40B4-BE49-F238E27FC236}">
                <a16:creationId xmlns:a16="http://schemas.microsoft.com/office/drawing/2014/main" id="{CDFB9C41-5D37-4C2C-AE64-794D300F0BEC}"/>
              </a:ext>
            </a:extLst>
          </p:cNvPr>
          <p:cNvSpPr/>
          <p:nvPr/>
        </p:nvSpPr>
        <p:spPr>
          <a:xfrm>
            <a:off x="5594004" y="3169867"/>
            <a:ext cx="892648" cy="21479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986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 animBg="1"/>
      <p:bldP spid="10" grpId="0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7D1377-7369-4023-AA91-7A1538238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Provider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645333C-3DFB-463E-ABD3-234426ECA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B365248-3E68-4B04-B756-FC6E1EC92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BD3DE-F9A1-469C-A51F-AD6E70FCD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4756FB7-4DCD-4427-95D1-2F3E73D5F3DF}"/>
              </a:ext>
            </a:extLst>
          </p:cNvPr>
          <p:cNvSpPr txBox="1">
            <a:spLocks/>
          </p:cNvSpPr>
          <p:nvPr/>
        </p:nvSpPr>
        <p:spPr>
          <a:xfrm>
            <a:off x="1196849" y="2172749"/>
            <a:ext cx="9221008" cy="33039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Wat is </a:t>
            </a:r>
            <a:r>
              <a:rPr lang="en-US" dirty="0" err="1">
                <a:solidFill>
                  <a:schemeClr val="tx1"/>
                </a:solidFill>
              </a:rPr>
              <a:t>een</a:t>
            </a:r>
            <a:r>
              <a:rPr lang="en-US" dirty="0">
                <a:solidFill>
                  <a:schemeClr val="tx1"/>
                </a:solidFill>
              </a:rPr>
              <a:t> Provider?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Get-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PsProvider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Get-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PsDrive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F33081E2-D20D-48AF-8329-7AEB0E260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1083" y="2271067"/>
            <a:ext cx="6868672" cy="2560010"/>
          </a:xfrm>
          <a:prstGeom prst="rect">
            <a:avLst/>
          </a:prstGeom>
        </p:spPr>
      </p:pic>
      <p:pic>
        <p:nvPicPr>
          <p:cNvPr id="9" name="Picture 14">
            <a:extLst>
              <a:ext uri="{FF2B5EF4-FFF2-40B4-BE49-F238E27FC236}">
                <a16:creationId xmlns:a16="http://schemas.microsoft.com/office/drawing/2014/main" id="{18613C25-8725-4C59-80E1-BBE319A5B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665" y="2612918"/>
            <a:ext cx="5739623" cy="290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0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18244F-28CF-4FBD-BEDC-644650469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Provider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85166A7-4A06-4C6E-9251-5C33130EF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55303"/>
            <a:ext cx="9905998" cy="4110605"/>
          </a:xfrm>
        </p:spPr>
        <p:txBody>
          <a:bodyPr>
            <a:normAutofit fontScale="7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sz="2800" dirty="0">
                <a:solidFill>
                  <a:srgbClr val="FF7053"/>
                </a:solidFill>
              </a:rPr>
              <a:t>Set-</a:t>
            </a:r>
            <a:r>
              <a:rPr lang="nl-NL" sz="2800" dirty="0" err="1">
                <a:solidFill>
                  <a:srgbClr val="FF7053"/>
                </a:solidFill>
              </a:rPr>
              <a:t>Location</a:t>
            </a:r>
            <a:r>
              <a:rPr lang="nl-NL" sz="2800" dirty="0">
                <a:solidFill>
                  <a:srgbClr val="FF7053"/>
                </a:solidFill>
              </a:rPr>
              <a:t>			</a:t>
            </a:r>
            <a:r>
              <a:rPr lang="nl-NL" sz="2800" dirty="0">
                <a:solidFill>
                  <a:srgbClr val="FF7053"/>
                </a:solidFill>
                <a:sym typeface="Wingdings" panose="05000000000000000000" pitchFamily="2" charset="2"/>
              </a:rPr>
              <a:t></a:t>
            </a:r>
            <a:r>
              <a:rPr lang="nl-NL" sz="2800" dirty="0">
                <a:solidFill>
                  <a:srgbClr val="FF7053"/>
                </a:solidFill>
              </a:rPr>
              <a:t> cd</a:t>
            </a:r>
            <a:br>
              <a:rPr lang="nl-NL" sz="2800" dirty="0">
                <a:solidFill>
                  <a:srgbClr val="FF7053"/>
                </a:solidFill>
              </a:rPr>
            </a:br>
            <a:br>
              <a:rPr lang="nl-NL" sz="2800" dirty="0"/>
            </a:br>
            <a:r>
              <a:rPr lang="nl-NL" dirty="0"/>
              <a:t>		Set-</a:t>
            </a:r>
            <a:r>
              <a:rPr lang="nl-NL" dirty="0" err="1"/>
              <a:t>Location</a:t>
            </a:r>
            <a:r>
              <a:rPr lang="nl-NL" dirty="0"/>
              <a:t> -</a:t>
            </a:r>
            <a:r>
              <a:rPr lang="nl-NL" dirty="0" err="1"/>
              <a:t>path</a:t>
            </a:r>
            <a:r>
              <a:rPr lang="nl-NL" dirty="0"/>
              <a:t> C:\Windows</a:t>
            </a:r>
            <a:br>
              <a:rPr lang="nl-NL" dirty="0"/>
            </a:br>
            <a:r>
              <a:rPr lang="nl-NL" dirty="0"/>
              <a:t>		cd C:\Windows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sz="2800" dirty="0">
                <a:solidFill>
                  <a:srgbClr val="FF7053"/>
                </a:solidFill>
              </a:rPr>
              <a:t>Get-</a:t>
            </a:r>
            <a:r>
              <a:rPr lang="nl-NL" sz="2800" dirty="0" err="1">
                <a:solidFill>
                  <a:srgbClr val="FF7053"/>
                </a:solidFill>
              </a:rPr>
              <a:t>ChildItem</a:t>
            </a:r>
            <a:r>
              <a:rPr lang="nl-NL" sz="2800" dirty="0">
                <a:solidFill>
                  <a:srgbClr val="FF7053"/>
                </a:solidFill>
              </a:rPr>
              <a:t>		</a:t>
            </a:r>
            <a:r>
              <a:rPr lang="nl-NL" sz="2800" dirty="0">
                <a:solidFill>
                  <a:srgbClr val="FF7053"/>
                </a:solidFill>
                <a:sym typeface="Wingdings" panose="05000000000000000000" pitchFamily="2" charset="2"/>
              </a:rPr>
              <a:t></a:t>
            </a:r>
            <a:r>
              <a:rPr lang="nl-NL" sz="2800" dirty="0">
                <a:solidFill>
                  <a:srgbClr val="FF7053"/>
                </a:solidFill>
              </a:rPr>
              <a:t> dir</a:t>
            </a:r>
            <a:br>
              <a:rPr lang="nl-NL" sz="2800" dirty="0">
                <a:solidFill>
                  <a:srgbClr val="FF7053"/>
                </a:solidFill>
              </a:rPr>
            </a:br>
            <a:br>
              <a:rPr lang="nl-NL" sz="2800" dirty="0">
                <a:solidFill>
                  <a:srgbClr val="FF7053"/>
                </a:solidFill>
              </a:rPr>
            </a:br>
            <a:r>
              <a:rPr lang="nl-NL" sz="2800" dirty="0">
                <a:solidFill>
                  <a:srgbClr val="FF7053"/>
                </a:solidFill>
              </a:rPr>
              <a:t>		</a:t>
            </a:r>
            <a:r>
              <a:rPr lang="nl-NL" dirty="0"/>
              <a:t>Get-</a:t>
            </a:r>
            <a:r>
              <a:rPr lang="nl-NL" dirty="0" err="1"/>
              <a:t>ChildItem</a:t>
            </a:r>
            <a:r>
              <a:rPr lang="nl-NL" dirty="0"/>
              <a:t> </a:t>
            </a:r>
            <a:r>
              <a:rPr lang="nl-NL" dirty="0" err="1"/>
              <a:t>hkcu</a:t>
            </a:r>
            <a:r>
              <a:rPr lang="nl-NL" dirty="0"/>
              <a:t>:\software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sz="2800" dirty="0">
                <a:solidFill>
                  <a:srgbClr val="FF7053"/>
                </a:solidFill>
              </a:rPr>
              <a:t>New-Item				</a:t>
            </a:r>
            <a:r>
              <a:rPr lang="nl-NL" sz="2800" dirty="0">
                <a:solidFill>
                  <a:srgbClr val="FF7053"/>
                </a:solidFill>
                <a:sym typeface="Wingdings" panose="05000000000000000000" pitchFamily="2" charset="2"/>
              </a:rPr>
              <a:t></a:t>
            </a:r>
            <a:r>
              <a:rPr lang="nl-NL" sz="2800" dirty="0">
                <a:solidFill>
                  <a:srgbClr val="FF7053"/>
                </a:solidFill>
              </a:rPr>
              <a:t> creëer een nieuw item</a:t>
            </a:r>
            <a:br>
              <a:rPr lang="nl-NL" sz="2800" dirty="0">
                <a:solidFill>
                  <a:srgbClr val="FF7053"/>
                </a:solidFill>
              </a:rPr>
            </a:br>
            <a:br>
              <a:rPr lang="nl-NL" sz="2800" dirty="0">
                <a:solidFill>
                  <a:srgbClr val="FF7053"/>
                </a:solidFill>
              </a:rPr>
            </a:br>
            <a:r>
              <a:rPr lang="nl-NL" sz="2800" dirty="0">
                <a:solidFill>
                  <a:srgbClr val="FF7053"/>
                </a:solidFill>
              </a:rPr>
              <a:t>		</a:t>
            </a:r>
            <a:r>
              <a:rPr lang="nl-NL" dirty="0" err="1"/>
              <a:t>mkdir</a:t>
            </a:r>
            <a:r>
              <a:rPr lang="nl-NL" dirty="0"/>
              <a:t> testfolder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sz="2800" dirty="0">
                <a:solidFill>
                  <a:srgbClr val="FF7053"/>
                </a:solidFill>
              </a:rPr>
              <a:t>Wildcards / </a:t>
            </a:r>
            <a:r>
              <a:rPr lang="nl-NL" sz="2800" dirty="0" err="1">
                <a:solidFill>
                  <a:srgbClr val="FF7053"/>
                </a:solidFill>
              </a:rPr>
              <a:t>literalpath</a:t>
            </a:r>
            <a:br>
              <a:rPr lang="nl-NL" sz="2800" dirty="0">
                <a:solidFill>
                  <a:srgbClr val="FF7053"/>
                </a:solidFill>
              </a:rPr>
            </a:br>
            <a:br>
              <a:rPr lang="nl-NL" sz="2800" dirty="0">
                <a:solidFill>
                  <a:srgbClr val="FF7053"/>
                </a:solidFill>
              </a:rPr>
            </a:br>
            <a:r>
              <a:rPr lang="nl-NL" sz="2800" dirty="0">
                <a:solidFill>
                  <a:srgbClr val="FF7053"/>
                </a:solidFill>
              </a:rPr>
              <a:t>		</a:t>
            </a:r>
            <a:r>
              <a:rPr lang="nl-NL" dirty="0"/>
              <a:t>Get-Item *.</a:t>
            </a:r>
            <a:r>
              <a:rPr lang="nl-NL" dirty="0" err="1"/>
              <a:t>exe</a:t>
            </a:r>
            <a:br>
              <a:rPr lang="nl-NL" dirty="0"/>
            </a:br>
            <a:r>
              <a:rPr lang="nl-NL" dirty="0"/>
              <a:t>		Set-</a:t>
            </a:r>
            <a:r>
              <a:rPr lang="nl-NL" dirty="0" err="1"/>
              <a:t>Location</a:t>
            </a:r>
            <a:r>
              <a:rPr lang="nl-NL" dirty="0"/>
              <a:t> –</a:t>
            </a:r>
            <a:r>
              <a:rPr lang="nl-NL" dirty="0" err="1"/>
              <a:t>literalpath</a:t>
            </a:r>
            <a:r>
              <a:rPr lang="nl-NL" dirty="0"/>
              <a:t> </a:t>
            </a:r>
            <a:r>
              <a:rPr lang="nl-NL" dirty="0" err="1"/>
              <a:t>hkcu</a:t>
            </a:r>
            <a:r>
              <a:rPr lang="nl-NL" dirty="0"/>
              <a:t>:\software\*</a:t>
            </a:r>
          </a:p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AC76819-8F43-4BF0-A0B6-9B3F21A9C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E90E0AF-0765-4F71-B5CC-9767AA901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CE7DB8C-7E6E-4107-A88D-9CCA44B0C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259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B4D31-8C38-48C3-A4F7-81A9C619E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Objecten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55B0EEC-3D15-42E6-AFD6-11350014D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FA23C6E-D0E2-48C6-8B53-AD4AA1A34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A9971F-A374-4E3A-B743-1F945B5AD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4F5CE53-19DD-4482-ABD3-F5C81BC7EDB2}"/>
              </a:ext>
            </a:extLst>
          </p:cNvPr>
          <p:cNvSpPr txBox="1">
            <a:spLocks/>
          </p:cNvSpPr>
          <p:nvPr/>
        </p:nvSpPr>
        <p:spPr>
          <a:xfrm>
            <a:off x="1141413" y="2671817"/>
            <a:ext cx="7841273" cy="2622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nl-NL" dirty="0"/>
              <a:t>In Powershell bestaat alles uit objecten</a:t>
            </a:r>
          </a:p>
          <a:p>
            <a:pPr marL="0" indent="0">
              <a:buNone/>
            </a:pPr>
            <a:endParaRPr lang="en-US" altLang="nl-NL" dirty="0"/>
          </a:p>
          <a:p>
            <a:r>
              <a:rPr lang="en-US" altLang="nl-NL" dirty="0" err="1">
                <a:solidFill>
                  <a:srgbClr val="FF7053"/>
                </a:solidFill>
              </a:rPr>
              <a:t>Terminologie</a:t>
            </a:r>
            <a:r>
              <a:rPr lang="en-US" altLang="nl-NL" dirty="0">
                <a:solidFill>
                  <a:srgbClr val="FF7053"/>
                </a:solidFill>
              </a:rPr>
              <a:t>:</a:t>
            </a:r>
            <a:endParaRPr lang="nl-NL" altLang="nl-NL" dirty="0">
              <a:solidFill>
                <a:srgbClr val="FF7053"/>
              </a:solidFill>
            </a:endParaRPr>
          </a:p>
          <a:p>
            <a:r>
              <a:rPr lang="nl-NL" altLang="nl-NL" dirty="0"/>
              <a:t>Object			-&gt; de kubus</a:t>
            </a:r>
          </a:p>
          <a:p>
            <a:r>
              <a:rPr lang="en-US" altLang="nl-NL" dirty="0"/>
              <a:t>Property			-&gt; </a:t>
            </a:r>
            <a:r>
              <a:rPr lang="en-US" altLang="nl-NL" dirty="0" err="1"/>
              <a:t>breedte</a:t>
            </a:r>
            <a:endParaRPr lang="en-US" altLang="nl-NL" dirty="0"/>
          </a:p>
          <a:p>
            <a:r>
              <a:rPr lang="en-US" altLang="nl-NL" dirty="0"/>
              <a:t>Method			-&gt; </a:t>
            </a:r>
            <a:r>
              <a:rPr lang="en-US" altLang="nl-NL" dirty="0" err="1"/>
              <a:t>draaien</a:t>
            </a:r>
            <a:endParaRPr lang="en-US" altLang="nl-NL" dirty="0"/>
          </a:p>
          <a:p>
            <a:r>
              <a:rPr lang="en-US" altLang="nl-NL" dirty="0"/>
              <a:t>Collection		-&gt; </a:t>
            </a:r>
            <a:r>
              <a:rPr lang="en-US" altLang="nl-NL" dirty="0" err="1"/>
              <a:t>meerdere</a:t>
            </a:r>
            <a:r>
              <a:rPr lang="en-US" altLang="nl-NL" dirty="0"/>
              <a:t> </a:t>
            </a:r>
            <a:r>
              <a:rPr lang="en-US" altLang="nl-NL" dirty="0" err="1"/>
              <a:t>kubussen</a:t>
            </a:r>
            <a:endParaRPr lang="nl-NL" altLang="nl-NL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B9C5B49E-4FBF-4145-B08A-854E7D86C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513" y="1392573"/>
            <a:ext cx="3894346" cy="429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5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84A453-0FDE-4AD6-8FFA-6AF1C7F1D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Objecten : </a:t>
            </a:r>
            <a:r>
              <a:rPr lang="nl-NL" dirty="0" err="1"/>
              <a:t>Core</a:t>
            </a:r>
            <a:r>
              <a:rPr lang="nl-NL" dirty="0"/>
              <a:t> </a:t>
            </a:r>
            <a:r>
              <a:rPr lang="nl-NL" dirty="0" err="1"/>
              <a:t>Commands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52219A-3EE9-4786-8B28-874EAB2E5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nl-NL" altLang="nl-NL" dirty="0" err="1">
                <a:solidFill>
                  <a:srgbClr val="FF7053"/>
                </a:solidFill>
              </a:rPr>
              <a:t>CMDlet</a:t>
            </a:r>
            <a:r>
              <a:rPr lang="nl-NL" altLang="nl-NL" dirty="0">
                <a:solidFill>
                  <a:srgbClr val="FF7053"/>
                </a:solidFill>
              </a:rPr>
              <a:t>				Alias</a:t>
            </a:r>
          </a:p>
          <a:p>
            <a:pPr>
              <a:defRPr/>
            </a:pPr>
            <a:r>
              <a:rPr lang="nl-NL" altLang="nl-NL" dirty="0"/>
              <a:t>Select-Object		</a:t>
            </a:r>
            <a:r>
              <a:rPr lang="nl-NL" altLang="nl-NL" dirty="0">
                <a:sym typeface="Wingdings" panose="05000000000000000000" pitchFamily="2" charset="2"/>
              </a:rPr>
              <a:t>Select</a:t>
            </a:r>
            <a:endParaRPr lang="nl-NL" altLang="nl-NL" dirty="0"/>
          </a:p>
          <a:p>
            <a:pPr>
              <a:defRPr/>
            </a:pPr>
            <a:r>
              <a:rPr lang="nl-NL" altLang="nl-NL" dirty="0" err="1"/>
              <a:t>Sort</a:t>
            </a:r>
            <a:r>
              <a:rPr lang="nl-NL" altLang="nl-NL" dirty="0"/>
              <a:t>-Object			</a:t>
            </a:r>
            <a:r>
              <a:rPr lang="nl-NL" altLang="nl-NL" dirty="0" err="1">
                <a:sym typeface="Wingdings" panose="05000000000000000000" pitchFamily="2" charset="2"/>
              </a:rPr>
              <a:t>Sort</a:t>
            </a:r>
            <a:endParaRPr lang="nl-NL" altLang="nl-NL" dirty="0"/>
          </a:p>
          <a:p>
            <a:pPr>
              <a:defRPr/>
            </a:pPr>
            <a:r>
              <a:rPr lang="nl-NL" altLang="nl-NL" dirty="0" err="1"/>
              <a:t>Where</a:t>
            </a:r>
            <a:r>
              <a:rPr lang="nl-NL" altLang="nl-NL" dirty="0"/>
              <a:t>-Object		</a:t>
            </a:r>
            <a:r>
              <a:rPr lang="nl-NL" altLang="nl-NL" dirty="0" err="1">
                <a:sym typeface="Wingdings" panose="05000000000000000000" pitchFamily="2" charset="2"/>
              </a:rPr>
              <a:t>Where</a:t>
            </a:r>
            <a:r>
              <a:rPr lang="nl-NL" altLang="nl-NL" dirty="0">
                <a:sym typeface="Wingdings" panose="05000000000000000000" pitchFamily="2" charset="2"/>
              </a:rPr>
              <a:t> / ?</a:t>
            </a:r>
            <a:endParaRPr lang="nl-NL" altLang="nl-NL" dirty="0"/>
          </a:p>
          <a:p>
            <a:pPr>
              <a:defRPr/>
            </a:pPr>
            <a:r>
              <a:rPr lang="nl-NL" altLang="nl-NL" dirty="0" err="1"/>
              <a:t>ForEach</a:t>
            </a:r>
            <a:r>
              <a:rPr lang="nl-NL" altLang="nl-NL" dirty="0"/>
              <a:t>-Object		</a:t>
            </a:r>
            <a:r>
              <a:rPr lang="nl-NL" altLang="nl-NL" dirty="0" err="1">
                <a:sym typeface="Wingdings" panose="05000000000000000000" pitchFamily="2" charset="2"/>
              </a:rPr>
              <a:t>Foreach</a:t>
            </a:r>
            <a:r>
              <a:rPr lang="nl-NL" altLang="nl-NL" dirty="0">
                <a:sym typeface="Wingdings" panose="05000000000000000000" pitchFamily="2" charset="2"/>
              </a:rPr>
              <a:t> / %</a:t>
            </a:r>
          </a:p>
          <a:p>
            <a:pPr>
              <a:defRPr/>
            </a:pPr>
            <a:endParaRPr lang="nl-NL" altLang="nl-NL" dirty="0">
              <a:solidFill>
                <a:srgbClr val="FF7053"/>
              </a:solidFill>
            </a:endParaRPr>
          </a:p>
          <a:p>
            <a:pPr>
              <a:defRPr/>
            </a:pPr>
            <a:r>
              <a:rPr lang="nl-NL" altLang="nl-NL" dirty="0">
                <a:solidFill>
                  <a:srgbClr val="FF7053"/>
                </a:solidFill>
              </a:rPr>
              <a:t>Tip: Wat doet powershell met het object !!!!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5036930-4F02-4F7E-B4F8-FDB63981A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9A4BE31-ABB5-4412-9342-F271DF114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50C307B-A58E-4576-8786-032CA8C14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8228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F958C6-BA3A-4C95-9694-082BDDC84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Objecten : </a:t>
            </a:r>
            <a:r>
              <a:rPr lang="nl-NL" dirty="0" err="1"/>
              <a:t>core</a:t>
            </a:r>
            <a:r>
              <a:rPr lang="nl-NL" dirty="0"/>
              <a:t> </a:t>
            </a:r>
            <a:r>
              <a:rPr lang="nl-NL" dirty="0" err="1"/>
              <a:t>commands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E3BF01C-1CEE-480E-BCA3-794608BFE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F112B0F-F75E-441D-9349-E203B432D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400A6E0-3020-4765-980C-A50222355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7D39995-152F-407C-A5D2-484170C8FB94}"/>
              </a:ext>
            </a:extLst>
          </p:cNvPr>
          <p:cNvSpPr txBox="1">
            <a:spLocks/>
          </p:cNvSpPr>
          <p:nvPr/>
        </p:nvSpPr>
        <p:spPr>
          <a:xfrm>
            <a:off x="1208015" y="1979802"/>
            <a:ext cx="8580387" cy="3658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nl-NL" altLang="nl-NL" dirty="0">
                <a:solidFill>
                  <a:srgbClr val="FF7053"/>
                </a:solidFill>
              </a:rPr>
              <a:t>Sorteren en Selecteren</a:t>
            </a:r>
            <a:br>
              <a:rPr lang="nl-NL" altLang="nl-NL" dirty="0">
                <a:solidFill>
                  <a:srgbClr val="FF7053"/>
                </a:solidFill>
              </a:rPr>
            </a:br>
            <a:endParaRPr lang="nl-NL" altLang="nl-NL" dirty="0">
              <a:solidFill>
                <a:srgbClr val="FF7053"/>
              </a:solidFill>
            </a:endParaRPr>
          </a:p>
          <a:p>
            <a:pPr>
              <a:defRPr/>
            </a:pPr>
            <a:r>
              <a:rPr lang="nl-NL" altLang="nl-NL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Sort</a:t>
            </a:r>
            <a:r>
              <a:rPr lang="nl-NL" altLang="nl-NL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-Object</a:t>
            </a:r>
          </a:p>
          <a:p>
            <a:pPr>
              <a:defRPr/>
            </a:pPr>
            <a:endParaRPr lang="nl-NL" altLang="nl-NL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>
              <a:defRPr/>
            </a:pPr>
            <a:r>
              <a:rPr lang="nl-NL" altLang="nl-NL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Select-Object</a:t>
            </a:r>
          </a:p>
          <a:p>
            <a:pPr>
              <a:defRPr/>
            </a:pPr>
            <a:endParaRPr lang="nl-NL" altLang="nl-NL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>
              <a:defRPr/>
            </a:pPr>
            <a:endParaRPr lang="nl-NL" altLang="nl-NL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>
              <a:defRPr/>
            </a:pPr>
            <a:r>
              <a:rPr lang="nl-NL" altLang="nl-NL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Get-Member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673E0B36-DDFD-4BA0-82B0-497CE0DE4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133" y="2839670"/>
            <a:ext cx="4639437" cy="2571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3C5C59-6818-42D8-AD66-66D361C7C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133" y="3650381"/>
            <a:ext cx="5381625" cy="257175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E0955587-3B5C-4DA9-9CD4-51D15EE34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9944" y="4349034"/>
            <a:ext cx="7825377" cy="224116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610C8B78-DE3E-4212-A9DC-CA0E301B11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9944" y="5163308"/>
            <a:ext cx="7791393" cy="2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8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F58EE7-7278-4298-A2F7-F9DFA9685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Object : </a:t>
            </a:r>
            <a:r>
              <a:rPr lang="nl-NL" dirty="0" err="1"/>
              <a:t>Core</a:t>
            </a:r>
            <a:r>
              <a:rPr lang="nl-NL" dirty="0"/>
              <a:t> </a:t>
            </a:r>
            <a:r>
              <a:rPr lang="nl-NL" dirty="0" err="1"/>
              <a:t>Commands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9F4A9FA-2964-4FA3-815C-5804AC5E8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E2F38D7-9875-4E9C-BAB4-49804277C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E6A2637-1799-4C29-BE8D-25C5913B3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A44FA5F3-D0F6-451D-AD60-198BD438C1FC}"/>
              </a:ext>
            </a:extLst>
          </p:cNvPr>
          <p:cNvSpPr txBox="1">
            <a:spLocks/>
          </p:cNvSpPr>
          <p:nvPr/>
        </p:nvSpPr>
        <p:spPr>
          <a:xfrm>
            <a:off x="1141413" y="2172749"/>
            <a:ext cx="9386770" cy="36451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nl-NL" sz="2400" dirty="0">
                <a:solidFill>
                  <a:srgbClr val="FF7053"/>
                </a:solidFill>
              </a:rPr>
              <a:t>Filteren</a:t>
            </a:r>
            <a:br>
              <a:rPr lang="nl-NL" altLang="nl-NL" dirty="0">
                <a:solidFill>
                  <a:srgbClr val="FF7053"/>
                </a:solidFill>
              </a:rPr>
            </a:br>
            <a:r>
              <a:rPr lang="en-US" altLang="nl-NL" dirty="0"/>
              <a:t>Twee </a:t>
            </a:r>
            <a:r>
              <a:rPr lang="en-US" altLang="nl-NL" dirty="0" err="1"/>
              <a:t>modellen</a:t>
            </a:r>
            <a:r>
              <a:rPr lang="en-US" altLang="nl-NL" dirty="0"/>
              <a:t> </a:t>
            </a:r>
            <a:r>
              <a:rPr lang="en-US" altLang="nl-NL" dirty="0" err="1"/>
              <a:t>voor</a:t>
            </a:r>
            <a:r>
              <a:rPr lang="en-US" altLang="nl-NL" dirty="0"/>
              <a:t> </a:t>
            </a:r>
            <a:r>
              <a:rPr lang="en-US" altLang="nl-NL" dirty="0" err="1"/>
              <a:t>verminderen</a:t>
            </a:r>
            <a:r>
              <a:rPr lang="en-US" altLang="nl-NL" dirty="0"/>
              <a:t> van </a:t>
            </a:r>
            <a:r>
              <a:rPr lang="en-US" altLang="nl-NL" dirty="0" err="1"/>
              <a:t>resultaten</a:t>
            </a:r>
            <a:r>
              <a:rPr lang="en-US" altLang="nl-NL" dirty="0"/>
              <a:t>: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nl-NL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nl-NL" dirty="0"/>
              <a:t>Links </a:t>
            </a:r>
            <a:r>
              <a:rPr lang="en-US" altLang="nl-NL" dirty="0" err="1"/>
              <a:t>Filteren</a:t>
            </a:r>
            <a:r>
              <a:rPr lang="en-US" altLang="nl-NL" dirty="0"/>
              <a:t>				</a:t>
            </a:r>
            <a:r>
              <a:rPr lang="en-US" altLang="nl-NL" dirty="0">
                <a:sym typeface="Wingdings" panose="05000000000000000000" pitchFamily="2" charset="2"/>
              </a:rPr>
              <a:t></a:t>
            </a:r>
            <a:r>
              <a:rPr lang="en-US" altLang="nl-NL" dirty="0"/>
              <a:t> 	</a:t>
            </a:r>
            <a:r>
              <a:rPr lang="en-US" altLang="nl-NL" dirty="0" err="1"/>
              <a:t>filteren</a:t>
            </a:r>
            <a:r>
              <a:rPr lang="en-US" altLang="nl-NL" dirty="0"/>
              <a:t> met 1e Cmdlet</a:t>
            </a:r>
            <a:br>
              <a:rPr lang="en-US" altLang="nl-NL" dirty="0"/>
            </a:br>
            <a:br>
              <a:rPr lang="en-US" altLang="nl-NL" dirty="0"/>
            </a:br>
            <a:endParaRPr lang="en-US" altLang="nl-NL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nl-NL" dirty="0" err="1"/>
              <a:t>Rechts</a:t>
            </a:r>
            <a:r>
              <a:rPr lang="en-US" altLang="nl-NL" dirty="0"/>
              <a:t>/</a:t>
            </a:r>
            <a:r>
              <a:rPr lang="en-US" altLang="nl-NL" dirty="0" err="1"/>
              <a:t>Iteratief</a:t>
            </a:r>
            <a:r>
              <a:rPr lang="en-US" altLang="nl-NL" dirty="0"/>
              <a:t> </a:t>
            </a:r>
            <a:r>
              <a:rPr lang="en-US" altLang="nl-NL" dirty="0" err="1"/>
              <a:t>Filteren</a:t>
            </a:r>
            <a:r>
              <a:rPr lang="en-US" altLang="nl-NL" dirty="0"/>
              <a:t>	</a:t>
            </a:r>
            <a:r>
              <a:rPr lang="en-US" altLang="nl-NL" dirty="0">
                <a:sym typeface="Wingdings" panose="05000000000000000000" pitchFamily="2" charset="2"/>
              </a:rPr>
              <a:t></a:t>
            </a:r>
            <a:r>
              <a:rPr lang="en-US" altLang="nl-NL" dirty="0"/>
              <a:t>	Pipeline Cmdlet</a:t>
            </a:r>
          </a:p>
        </p:txBody>
      </p:sp>
      <p:pic>
        <p:nvPicPr>
          <p:cNvPr id="8" name="Picture 12">
            <a:extLst>
              <a:ext uri="{FF2B5EF4-FFF2-40B4-BE49-F238E27FC236}">
                <a16:creationId xmlns:a16="http://schemas.microsoft.com/office/drawing/2014/main" id="{F49B9372-8DDC-4D4A-A18C-6D9B37D97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294" y="5418783"/>
            <a:ext cx="5419725" cy="714375"/>
          </a:xfrm>
          <a:prstGeom prst="rect">
            <a:avLst/>
          </a:prstGeom>
        </p:spPr>
      </p:pic>
      <p:pic>
        <p:nvPicPr>
          <p:cNvPr id="9" name="Picture 13">
            <a:extLst>
              <a:ext uri="{FF2B5EF4-FFF2-40B4-BE49-F238E27FC236}">
                <a16:creationId xmlns:a16="http://schemas.microsoft.com/office/drawing/2014/main" id="{5D673896-A5F5-49BC-A5FC-13FD64DF7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294" y="4411537"/>
            <a:ext cx="2819400" cy="295275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00ECD72E-7D60-4852-81B7-8CBBD3F5C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4225" y="2046514"/>
            <a:ext cx="2389946" cy="2288246"/>
          </a:xfrm>
          <a:prstGeom prst="rect">
            <a:avLst/>
          </a:prstGeom>
          <a:effectLst>
            <a:outerShdw blurRad="50800" dist="50800" dir="5400000" sx="76000" sy="76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81693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7D4F4-50EB-42B0-BF5E-8EB20D42A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Objecten : </a:t>
            </a:r>
            <a:r>
              <a:rPr lang="nl-NL" dirty="0" err="1"/>
              <a:t>core</a:t>
            </a:r>
            <a:r>
              <a:rPr lang="nl-NL" dirty="0"/>
              <a:t> </a:t>
            </a:r>
            <a:r>
              <a:rPr lang="nl-NL" dirty="0" err="1"/>
              <a:t>commands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9513AB4-5D03-4793-B35F-D0097A740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64360"/>
            <a:ext cx="10569619" cy="3967991"/>
          </a:xfrm>
        </p:spPr>
        <p:txBody>
          <a:bodyPr>
            <a:normAutofit/>
          </a:bodyPr>
          <a:lstStyle/>
          <a:p>
            <a:r>
              <a:rPr lang="nl-NL" altLang="nl-NL" dirty="0">
                <a:solidFill>
                  <a:srgbClr val="FF7053"/>
                </a:solidFill>
              </a:rPr>
              <a:t>Vergelijken</a:t>
            </a:r>
            <a:br>
              <a:rPr lang="nl-NL" altLang="nl-NL" dirty="0">
                <a:solidFill>
                  <a:srgbClr val="FF7053"/>
                </a:solidFill>
              </a:rPr>
            </a:br>
            <a:r>
              <a:rPr lang="nl-NL" altLang="nl-NL" dirty="0" err="1"/>
              <a:t>Vergelijken</a:t>
            </a:r>
            <a:r>
              <a:rPr lang="nl-NL" altLang="nl-NL" dirty="0"/>
              <a:t> van twee objecten levert altijd True of </a:t>
            </a:r>
            <a:r>
              <a:rPr lang="nl-NL" altLang="nl-NL" dirty="0" err="1"/>
              <a:t>False</a:t>
            </a:r>
            <a:endParaRPr lang="nl-NL" altLang="nl-NL" dirty="0"/>
          </a:p>
          <a:p>
            <a:endParaRPr lang="nl-NL" altLang="nl-NL" dirty="0"/>
          </a:p>
          <a:p>
            <a:r>
              <a:rPr lang="nl-NL" altLang="nl-NL" dirty="0"/>
              <a:t>-</a:t>
            </a:r>
            <a:r>
              <a:rPr lang="nl-NL" altLang="nl-NL" dirty="0" err="1"/>
              <a:t>eq</a:t>
            </a:r>
            <a:r>
              <a:rPr lang="nl-NL" altLang="nl-NL" dirty="0"/>
              <a:t> / -ne</a:t>
            </a:r>
          </a:p>
          <a:p>
            <a:r>
              <a:rPr lang="nl-NL" altLang="nl-NL" dirty="0"/>
              <a:t>-ge / -</a:t>
            </a:r>
            <a:r>
              <a:rPr lang="nl-NL" altLang="nl-NL" dirty="0" err="1"/>
              <a:t>le</a:t>
            </a:r>
            <a:endParaRPr lang="nl-NL" altLang="nl-NL" dirty="0"/>
          </a:p>
          <a:p>
            <a:r>
              <a:rPr lang="nl-NL" altLang="nl-NL" dirty="0"/>
              <a:t>-</a:t>
            </a:r>
            <a:r>
              <a:rPr lang="nl-NL" altLang="nl-NL" dirty="0" err="1"/>
              <a:t>gt</a:t>
            </a:r>
            <a:r>
              <a:rPr lang="nl-NL" altLang="nl-NL" dirty="0"/>
              <a:t>  / -</a:t>
            </a:r>
            <a:r>
              <a:rPr lang="nl-NL" altLang="nl-NL" dirty="0" err="1"/>
              <a:t>lt</a:t>
            </a:r>
            <a:endParaRPr lang="nl-NL" altLang="nl-NL" dirty="0"/>
          </a:p>
          <a:p>
            <a:r>
              <a:rPr lang="nl-NL" altLang="nl-NL" dirty="0"/>
              <a:t>-</a:t>
            </a:r>
            <a:r>
              <a:rPr lang="nl-NL" altLang="nl-NL" dirty="0" err="1"/>
              <a:t>ceq</a:t>
            </a:r>
            <a:r>
              <a:rPr lang="nl-NL" altLang="nl-NL" dirty="0"/>
              <a:t>  / -</a:t>
            </a:r>
            <a:r>
              <a:rPr lang="nl-NL" altLang="nl-NL" dirty="0" err="1"/>
              <a:t>cne</a:t>
            </a:r>
            <a:r>
              <a:rPr lang="nl-NL" altLang="nl-NL" dirty="0"/>
              <a:t> / -</a:t>
            </a:r>
            <a:r>
              <a:rPr lang="nl-NL" altLang="nl-NL" dirty="0" err="1"/>
              <a:t>cgt</a:t>
            </a:r>
            <a:r>
              <a:rPr lang="nl-NL" altLang="nl-NL" dirty="0"/>
              <a:t> / </a:t>
            </a:r>
            <a:r>
              <a:rPr lang="nl-NL" altLang="nl-NL" dirty="0" err="1"/>
              <a:t>cge</a:t>
            </a:r>
            <a:r>
              <a:rPr lang="nl-NL" altLang="nl-NL" dirty="0"/>
              <a:t> / </a:t>
            </a:r>
            <a:r>
              <a:rPr lang="nl-NL" altLang="nl-NL" dirty="0" err="1"/>
              <a:t>cle</a:t>
            </a:r>
            <a:r>
              <a:rPr lang="nl-NL" altLang="nl-NL" dirty="0"/>
              <a:t> (Hoofdletter gevoelig)</a:t>
            </a:r>
          </a:p>
          <a:p>
            <a:r>
              <a:rPr lang="nl-NL" altLang="nl-NL" dirty="0"/>
              <a:t>-</a:t>
            </a:r>
            <a:r>
              <a:rPr lang="nl-NL" altLang="nl-NL" dirty="0" err="1"/>
              <a:t>and</a:t>
            </a:r>
            <a:r>
              <a:rPr lang="nl-NL" altLang="nl-NL" dirty="0"/>
              <a:t>  / -or</a:t>
            </a:r>
          </a:p>
          <a:p>
            <a:r>
              <a:rPr lang="nl-NL" altLang="nl-NL" dirty="0"/>
              <a:t>-like</a:t>
            </a:r>
          </a:p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E4C71E2-426E-46E4-ACE4-FB24F79A1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54F0660-D502-414A-B98F-92158E0A3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147CEFA-8C4B-4F1C-AD84-EA8DFB65D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7132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A595AE-357B-4DD2-BE56-26502DC03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Objecten : </a:t>
            </a:r>
            <a:r>
              <a:rPr lang="nl-NL" dirty="0" err="1"/>
              <a:t>core</a:t>
            </a:r>
            <a:r>
              <a:rPr lang="nl-NL" dirty="0"/>
              <a:t> </a:t>
            </a:r>
            <a:r>
              <a:rPr lang="nl-NL" dirty="0" err="1"/>
              <a:t>commands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67CF1FB-F0FC-4B41-8606-6879D2106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F4F8FD0-BC91-444C-87B7-26AB0D6A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995004C-71BD-4631-B554-483871838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8C1B34F-E8C0-48B8-A6D5-01CF659BFA7F}"/>
              </a:ext>
            </a:extLst>
          </p:cNvPr>
          <p:cNvSpPr txBox="1">
            <a:spLocks/>
          </p:cNvSpPr>
          <p:nvPr/>
        </p:nvSpPr>
        <p:spPr>
          <a:xfrm>
            <a:off x="1130258" y="2030155"/>
            <a:ext cx="10471716" cy="3892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nl-NL" dirty="0">
                <a:solidFill>
                  <a:srgbClr val="FF7053"/>
                </a:solidFill>
              </a:rPr>
              <a:t>Filteren Objecten uit de pipeline</a:t>
            </a:r>
            <a:br>
              <a:rPr lang="nl-NL" altLang="nl-NL" dirty="0">
                <a:solidFill>
                  <a:srgbClr val="FF7053"/>
                </a:solidFill>
              </a:rPr>
            </a:br>
            <a:r>
              <a:rPr lang="nl-NL" altLang="nl-NL" dirty="0" err="1"/>
              <a:t>Where</a:t>
            </a:r>
            <a:r>
              <a:rPr lang="nl-NL" altLang="nl-NL" dirty="0"/>
              <a:t>-object 		(Alias </a:t>
            </a:r>
            <a:r>
              <a:rPr lang="nl-NL" altLang="nl-NL" dirty="0">
                <a:sym typeface="Wingdings" pitchFamily="2" charset="2"/>
              </a:rPr>
              <a:t> </a:t>
            </a:r>
            <a:r>
              <a:rPr lang="nl-NL" altLang="nl-NL" dirty="0" err="1">
                <a:sym typeface="Wingdings" pitchFamily="2" charset="2"/>
              </a:rPr>
              <a:t>Where</a:t>
            </a:r>
            <a:r>
              <a:rPr lang="nl-NL" altLang="nl-NL" dirty="0">
                <a:sym typeface="Wingdings" pitchFamily="2" charset="2"/>
              </a:rPr>
              <a:t> of ?)</a:t>
            </a:r>
            <a:br>
              <a:rPr lang="nl-NL" altLang="nl-NL" dirty="0">
                <a:sym typeface="Wingdings" pitchFamily="2" charset="2"/>
              </a:rPr>
            </a:br>
            <a:br>
              <a:rPr lang="nl-NL" altLang="nl-NL" dirty="0">
                <a:sym typeface="Wingdings" pitchFamily="2" charset="2"/>
              </a:rPr>
            </a:br>
            <a:br>
              <a:rPr lang="nl-NL" altLang="nl-NL" dirty="0">
                <a:sym typeface="Wingdings" pitchFamily="2" charset="2"/>
              </a:rPr>
            </a:br>
            <a:br>
              <a:rPr lang="nl-NL" altLang="nl-NL" dirty="0">
                <a:sym typeface="Wingdings" pitchFamily="2" charset="2"/>
              </a:rPr>
            </a:br>
            <a:br>
              <a:rPr lang="nl-NL" altLang="nl-NL" dirty="0">
                <a:sym typeface="Wingdings" pitchFamily="2" charset="2"/>
              </a:rPr>
            </a:br>
            <a:r>
              <a:rPr lang="nl-NL" altLang="nl-NL" dirty="0" err="1"/>
              <a:t>Foreach</a:t>
            </a:r>
            <a:r>
              <a:rPr lang="nl-NL" altLang="nl-NL" dirty="0"/>
              <a:t>-object 		(Alias </a:t>
            </a:r>
            <a:r>
              <a:rPr lang="nl-NL" altLang="nl-NL" dirty="0">
                <a:sym typeface="Wingdings" pitchFamily="2" charset="2"/>
              </a:rPr>
              <a:t> </a:t>
            </a:r>
            <a:r>
              <a:rPr lang="nl-NL" altLang="nl-NL" dirty="0" err="1">
                <a:sym typeface="Wingdings" pitchFamily="2" charset="2"/>
              </a:rPr>
              <a:t>Foreach</a:t>
            </a:r>
            <a:r>
              <a:rPr lang="nl-NL" altLang="nl-NL" dirty="0">
                <a:sym typeface="Wingdings" pitchFamily="2" charset="2"/>
              </a:rPr>
              <a:t> of %)</a:t>
            </a:r>
          </a:p>
          <a:p>
            <a:endParaRPr lang="nl-NL" altLang="nl-NL" dirty="0"/>
          </a:p>
          <a:p>
            <a:endParaRPr lang="en-US" altLang="nl-NL" dirty="0"/>
          </a:p>
        </p:txBody>
      </p:sp>
      <p:pic>
        <p:nvPicPr>
          <p:cNvPr id="8" name="Afbeelding 4" descr="Where.PNG">
            <a:extLst>
              <a:ext uri="{FF2B5EF4-FFF2-40B4-BE49-F238E27FC236}">
                <a16:creationId xmlns:a16="http://schemas.microsoft.com/office/drawing/2014/main" id="{D8FF307E-8AD7-4D5A-9E30-85B25CE30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2776" y="3179537"/>
            <a:ext cx="6777292" cy="817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Afbeelding 3" descr="foreach.PNG">
            <a:extLst>
              <a:ext uri="{FF2B5EF4-FFF2-40B4-BE49-F238E27FC236}">
                <a16:creationId xmlns:a16="http://schemas.microsoft.com/office/drawing/2014/main" id="{EB0A6E68-3B07-4EC1-9BA7-8290C9E389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2776" y="4722012"/>
            <a:ext cx="7603656" cy="1200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1354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16EF7C-1A99-4980-8FAB-DE33DB5E9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992697"/>
          </a:xfrm>
        </p:spPr>
        <p:txBody>
          <a:bodyPr/>
          <a:lstStyle/>
          <a:p>
            <a:r>
              <a:rPr lang="nl-NL" dirty="0" err="1"/>
              <a:t>AGenda</a:t>
            </a:r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906660F-CF83-4C0A-A900-1DBC5A40D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982A790-96F0-4B5F-8B59-4331B6AB4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1B97540-AE37-4C78-9E6F-89C6947B2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Rechthoek 5">
            <a:hlinkClick r:id="rId2" action="ppaction://hlinksldjump"/>
            <a:extLst>
              <a:ext uri="{FF2B5EF4-FFF2-40B4-BE49-F238E27FC236}">
                <a16:creationId xmlns:a16="http://schemas.microsoft.com/office/drawing/2014/main" id="{7069F4A1-C81B-48B1-9353-104176C1E1D7}"/>
              </a:ext>
            </a:extLst>
          </p:cNvPr>
          <p:cNvSpPr/>
          <p:nvPr/>
        </p:nvSpPr>
        <p:spPr>
          <a:xfrm>
            <a:off x="1281743" y="1837190"/>
            <a:ext cx="2184820" cy="114090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01. Powershell?</a:t>
            </a:r>
          </a:p>
        </p:txBody>
      </p:sp>
      <p:sp>
        <p:nvSpPr>
          <p:cNvPr id="7" name="Rechthoek 6">
            <a:hlinkClick r:id="rId3" action="ppaction://hlinksldjump"/>
            <a:extLst>
              <a:ext uri="{FF2B5EF4-FFF2-40B4-BE49-F238E27FC236}">
                <a16:creationId xmlns:a16="http://schemas.microsoft.com/office/drawing/2014/main" id="{33D1D0C0-0243-4442-AF00-B7E7DD089AD9}"/>
              </a:ext>
            </a:extLst>
          </p:cNvPr>
          <p:cNvSpPr/>
          <p:nvPr/>
        </p:nvSpPr>
        <p:spPr>
          <a:xfrm>
            <a:off x="3560240" y="1837190"/>
            <a:ext cx="2184820" cy="114090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02. BASIS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1AEDA201-0EFB-4214-B661-98CEEF33E062}"/>
              </a:ext>
            </a:extLst>
          </p:cNvPr>
          <p:cNvSpPr/>
          <p:nvPr/>
        </p:nvSpPr>
        <p:spPr>
          <a:xfrm>
            <a:off x="5838737" y="1837191"/>
            <a:ext cx="2184820" cy="114090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03. Pipeline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882184F1-64CF-43F3-ACE7-ED658053818E}"/>
              </a:ext>
            </a:extLst>
          </p:cNvPr>
          <p:cNvSpPr/>
          <p:nvPr/>
        </p:nvSpPr>
        <p:spPr>
          <a:xfrm>
            <a:off x="8117234" y="1837191"/>
            <a:ext cx="2184820" cy="114090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04. </a:t>
            </a:r>
            <a:r>
              <a:rPr lang="nl-NL" dirty="0" err="1"/>
              <a:t>Objects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Core</a:t>
            </a:r>
            <a:r>
              <a:rPr lang="nl-NL" dirty="0"/>
              <a:t> </a:t>
            </a:r>
            <a:r>
              <a:rPr lang="nl-NL" dirty="0" err="1"/>
              <a:t>Commands</a:t>
            </a:r>
            <a:endParaRPr lang="nl-NL" dirty="0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0CEBF2FC-FEA8-4D49-BED7-5A3D3FD165B3}"/>
              </a:ext>
            </a:extLst>
          </p:cNvPr>
          <p:cNvSpPr/>
          <p:nvPr/>
        </p:nvSpPr>
        <p:spPr>
          <a:xfrm>
            <a:off x="1281743" y="3120444"/>
            <a:ext cx="2184820" cy="114090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05. </a:t>
            </a:r>
            <a:r>
              <a:rPr lang="nl-NL" dirty="0" err="1"/>
              <a:t>Formatting</a:t>
            </a:r>
            <a:endParaRPr lang="nl-NL" dirty="0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2EF7EEDF-C843-4A77-96C2-97C74A6EFF4B}"/>
              </a:ext>
            </a:extLst>
          </p:cNvPr>
          <p:cNvSpPr/>
          <p:nvPr/>
        </p:nvSpPr>
        <p:spPr>
          <a:xfrm>
            <a:off x="3560240" y="3120444"/>
            <a:ext cx="2184820" cy="114090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06. Variables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93F4AA8C-B288-4A02-A581-0B849380DC44}"/>
              </a:ext>
            </a:extLst>
          </p:cNvPr>
          <p:cNvSpPr/>
          <p:nvPr/>
        </p:nvSpPr>
        <p:spPr>
          <a:xfrm>
            <a:off x="5838737" y="3120444"/>
            <a:ext cx="2184820" cy="114090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07. Scripting</a:t>
            </a:r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C13EEDFE-C7E5-41FF-BB62-5E0438AB0A33}"/>
              </a:ext>
            </a:extLst>
          </p:cNvPr>
          <p:cNvSpPr/>
          <p:nvPr/>
        </p:nvSpPr>
        <p:spPr>
          <a:xfrm>
            <a:off x="8117234" y="3120444"/>
            <a:ext cx="2184820" cy="114090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08. </a:t>
            </a:r>
            <a:r>
              <a:rPr lang="nl-NL" dirty="0" err="1"/>
              <a:t>Credentials</a:t>
            </a:r>
            <a:endParaRPr lang="nl-NL" dirty="0"/>
          </a:p>
        </p:txBody>
      </p:sp>
      <p:pic>
        <p:nvPicPr>
          <p:cNvPr id="16" name="Picture 12">
            <a:hlinkClick r:id="rId4" action="ppaction://hlinkfile"/>
            <a:extLst>
              <a:ext uri="{FF2B5EF4-FFF2-40B4-BE49-F238E27FC236}">
                <a16:creationId xmlns:a16="http://schemas.microsoft.com/office/drawing/2014/main" id="{A1B72925-665D-447C-85AD-196BC36BC48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5914" y="4837834"/>
            <a:ext cx="967899" cy="967899"/>
          </a:xfrm>
          <a:prstGeom prst="rect">
            <a:avLst/>
          </a:prstGeom>
          <a:noFill/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Afbeelding 17">
            <a:hlinkClick r:id="rId6" action="ppaction://hlinkfile"/>
            <a:extLst>
              <a:ext uri="{FF2B5EF4-FFF2-40B4-BE49-F238E27FC236}">
                <a16:creationId xmlns:a16="http://schemas.microsoft.com/office/drawing/2014/main" id="{84970EB7-7DD6-4B42-B29C-E8B746AC5B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5973" y="4822332"/>
            <a:ext cx="1600201" cy="1047702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47DDD337-81B5-4890-AE12-409009BC9E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0958" y="0"/>
            <a:ext cx="7748099" cy="6858000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0FC22780-CE54-4A21-A771-4EE184BE9C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18350" y="3236056"/>
            <a:ext cx="7614177" cy="179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6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3AA3C3-9B9F-4E1D-845F-D5BDCB38F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formatting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FB32AE4-941E-4D4A-BEE1-4776831C8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A76C68C-09A1-401B-82FE-4297AD239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F5B0941-152E-4C91-BD2E-24E2EF04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AD4CC22-01A7-4F46-8C39-EC3B5BF34079}"/>
              </a:ext>
            </a:extLst>
          </p:cNvPr>
          <p:cNvSpPr txBox="1">
            <a:spLocks/>
          </p:cNvSpPr>
          <p:nvPr/>
        </p:nvSpPr>
        <p:spPr>
          <a:xfrm>
            <a:off x="1141412" y="2030155"/>
            <a:ext cx="10347175" cy="4152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nl-NL" dirty="0" err="1"/>
              <a:t>Aan</a:t>
            </a:r>
            <a:r>
              <a:rPr lang="en-US" altLang="nl-NL" dirty="0"/>
              <a:t> het </a:t>
            </a:r>
            <a:r>
              <a:rPr lang="en-US" altLang="nl-NL" dirty="0" err="1"/>
              <a:t>eind</a:t>
            </a:r>
            <a:r>
              <a:rPr lang="en-US" altLang="nl-NL" dirty="0"/>
              <a:t> van de pipeline </a:t>
            </a:r>
            <a:r>
              <a:rPr lang="en-US" altLang="nl-NL" dirty="0" err="1"/>
              <a:t>komt</a:t>
            </a:r>
            <a:r>
              <a:rPr lang="en-US" altLang="nl-NL" dirty="0"/>
              <a:t> </a:t>
            </a:r>
            <a:r>
              <a:rPr lang="en-US" altLang="nl-NL" dirty="0" err="1"/>
              <a:t>altijd</a:t>
            </a:r>
            <a:r>
              <a:rPr lang="en-US" altLang="nl-NL" dirty="0"/>
              <a:t> Out-Default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nl-NL" dirty="0" err="1"/>
              <a:t>Stuurt</a:t>
            </a:r>
            <a:r>
              <a:rPr lang="en-US" altLang="nl-NL" dirty="0"/>
              <a:t> </a:t>
            </a:r>
            <a:r>
              <a:rPr lang="en-US" altLang="nl-NL" dirty="0" err="1"/>
              <a:t>objecten</a:t>
            </a:r>
            <a:r>
              <a:rPr lang="en-US" altLang="nl-NL" dirty="0"/>
              <a:t> </a:t>
            </a:r>
            <a:r>
              <a:rPr lang="en-US" altLang="nl-NL" dirty="0" err="1"/>
              <a:t>naar</a:t>
            </a:r>
            <a:r>
              <a:rPr lang="en-US" altLang="nl-NL" dirty="0"/>
              <a:t> Out-Host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nl-NL" dirty="0"/>
              <a:t>Out-Host </a:t>
            </a:r>
            <a:r>
              <a:rPr lang="en-US" altLang="nl-NL" dirty="0" err="1"/>
              <a:t>bekijkt</a:t>
            </a:r>
            <a:r>
              <a:rPr lang="en-US" altLang="nl-NL" dirty="0"/>
              <a:t> het object en </a:t>
            </a:r>
            <a:r>
              <a:rPr lang="en-US" altLang="nl-NL" dirty="0" err="1"/>
              <a:t>zijn</a:t>
            </a:r>
            <a:r>
              <a:rPr lang="en-US" altLang="nl-NL" dirty="0"/>
              <a:t> regels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nl-NL" dirty="0"/>
              <a:t>Regels en </a:t>
            </a:r>
            <a:r>
              <a:rPr lang="en-US" altLang="nl-NL" dirty="0" err="1"/>
              <a:t>definities</a:t>
            </a:r>
            <a:r>
              <a:rPr lang="en-US" altLang="nl-NL" dirty="0"/>
              <a:t> </a:t>
            </a:r>
            <a:r>
              <a:rPr lang="en-US" altLang="nl-NL" dirty="0" err="1"/>
              <a:t>zijn</a:t>
            </a:r>
            <a:r>
              <a:rPr lang="en-US" altLang="nl-NL" dirty="0"/>
              <a:t> </a:t>
            </a:r>
            <a:r>
              <a:rPr lang="en-US" altLang="nl-NL" dirty="0" err="1"/>
              <a:t>opgeslagen</a:t>
            </a:r>
            <a:r>
              <a:rPr lang="en-US" altLang="nl-NL" dirty="0"/>
              <a:t> in </a:t>
            </a:r>
            <a:r>
              <a:rPr lang="en-US" altLang="nl-NL" dirty="0" err="1"/>
              <a:t>speciale</a:t>
            </a:r>
            <a:r>
              <a:rPr lang="en-US" altLang="nl-NL" dirty="0"/>
              <a:t> XML  files in $</a:t>
            </a:r>
            <a:r>
              <a:rPr lang="en-US" altLang="nl-NL" dirty="0" err="1"/>
              <a:t>PSHome</a:t>
            </a:r>
            <a:r>
              <a:rPr lang="en-US" altLang="nl-NL" dirty="0"/>
              <a:t> </a:t>
            </a:r>
          </a:p>
          <a:p>
            <a:pPr marL="628650" lvl="1">
              <a:buFont typeface="Arial" panose="020B0604020202020204" pitchFamily="34" charset="0"/>
              <a:buChar char="•"/>
            </a:pPr>
            <a:r>
              <a:rPr lang="en-US" altLang="nl-NL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Default view?</a:t>
            </a:r>
          </a:p>
          <a:p>
            <a:pPr marL="628650" lvl="1">
              <a:buFont typeface="Arial" panose="020B0604020202020204" pitchFamily="34" charset="0"/>
              <a:buChar char="•"/>
            </a:pPr>
            <a:r>
              <a:rPr lang="en-US" altLang="nl-NL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Default property set?</a:t>
            </a:r>
          </a:p>
          <a:p>
            <a:pPr marL="628650" lvl="1">
              <a:buFont typeface="Arial" panose="020B0604020202020204" pitchFamily="34" charset="0"/>
              <a:buChar char="•"/>
            </a:pPr>
            <a:r>
              <a:rPr lang="en-US" altLang="nl-NL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Hoeveel</a:t>
            </a:r>
            <a:r>
              <a:rPr lang="en-US" altLang="nl-NL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properties?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nl-NL" dirty="0"/>
              <a:t>Out-Host </a:t>
            </a:r>
            <a:r>
              <a:rPr lang="en-US" altLang="nl-NL" dirty="0" err="1"/>
              <a:t>gebruikt</a:t>
            </a:r>
            <a:r>
              <a:rPr lang="en-US" altLang="nl-NL" dirty="0"/>
              <a:t> de formatting cmdlets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nl-NL" dirty="0"/>
              <a:t>Je </a:t>
            </a:r>
            <a:r>
              <a:rPr lang="en-US" altLang="nl-NL" dirty="0" err="1"/>
              <a:t>kunt</a:t>
            </a:r>
            <a:r>
              <a:rPr lang="en-US" altLang="nl-NL" dirty="0"/>
              <a:t> de default view </a:t>
            </a:r>
            <a:r>
              <a:rPr lang="en-US" altLang="nl-NL" dirty="0" err="1"/>
              <a:t>zelf</a:t>
            </a:r>
            <a:r>
              <a:rPr lang="en-US" altLang="nl-NL" dirty="0"/>
              <a:t> </a:t>
            </a:r>
            <a:r>
              <a:rPr lang="en-US" altLang="nl-NL" dirty="0" err="1"/>
              <a:t>aanpassen</a:t>
            </a:r>
            <a:r>
              <a:rPr lang="en-US" altLang="nl-NL" dirty="0"/>
              <a:t>.</a:t>
            </a:r>
          </a:p>
          <a:p>
            <a:endParaRPr lang="nl-NL" altLang="nl-NL" dirty="0"/>
          </a:p>
        </p:txBody>
      </p:sp>
    </p:spTree>
    <p:extLst>
      <p:ext uri="{BB962C8B-B14F-4D97-AF65-F5344CB8AC3E}">
        <p14:creationId xmlns:p14="http://schemas.microsoft.com/office/powerpoint/2010/main" val="194281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ECCFF5-C5C1-4F68-984A-4BED7902C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formatting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4DD83E9-428E-4949-9BF9-653E068C3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44715F6-03B7-4C7A-8CDA-4423E9058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8DF4F8E-C665-4779-B5ED-D446E4FF0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8DD42FD-E44C-46C1-93BE-EE775D3B4FE4}"/>
              </a:ext>
            </a:extLst>
          </p:cNvPr>
          <p:cNvSpPr txBox="1">
            <a:spLocks/>
          </p:cNvSpPr>
          <p:nvPr/>
        </p:nvSpPr>
        <p:spPr>
          <a:xfrm>
            <a:off x="1141413" y="2666999"/>
            <a:ext cx="7921505" cy="2797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nl-NL" altLang="nl-NL"/>
          </a:p>
          <a:p>
            <a:endParaRPr lang="en-US" altLang="nl-NL" dirty="0"/>
          </a:p>
        </p:txBody>
      </p:sp>
      <p:sp>
        <p:nvSpPr>
          <p:cNvPr id="8" name="Rechthoek 3">
            <a:extLst>
              <a:ext uri="{FF2B5EF4-FFF2-40B4-BE49-F238E27FC236}">
                <a16:creationId xmlns:a16="http://schemas.microsoft.com/office/drawing/2014/main" id="{2061F191-643C-4E92-A32B-75BFE0BC6975}"/>
              </a:ext>
            </a:extLst>
          </p:cNvPr>
          <p:cNvSpPr/>
          <p:nvPr/>
        </p:nvSpPr>
        <p:spPr>
          <a:xfrm>
            <a:off x="4278140" y="1814543"/>
            <a:ext cx="1769498" cy="724773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nl-NL" sz="2000" b="1" dirty="0" err="1">
                <a:solidFill>
                  <a:schemeClr val="tx1"/>
                </a:solidFill>
              </a:rPr>
              <a:t>Get-Service</a:t>
            </a:r>
            <a:endParaRPr lang="nl-NL" sz="2000" b="1" dirty="0">
              <a:solidFill>
                <a:schemeClr val="tx1"/>
              </a:solidFill>
            </a:endParaRPr>
          </a:p>
        </p:txBody>
      </p:sp>
      <p:sp>
        <p:nvSpPr>
          <p:cNvPr id="10" name="Rechthoek 5">
            <a:extLst>
              <a:ext uri="{FF2B5EF4-FFF2-40B4-BE49-F238E27FC236}">
                <a16:creationId xmlns:a16="http://schemas.microsoft.com/office/drawing/2014/main" id="{C0F1E622-CAB3-4983-9407-0596C45B026D}"/>
              </a:ext>
            </a:extLst>
          </p:cNvPr>
          <p:cNvSpPr/>
          <p:nvPr/>
        </p:nvSpPr>
        <p:spPr>
          <a:xfrm>
            <a:off x="9027469" y="3014260"/>
            <a:ext cx="1835347" cy="752243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nl-NL" sz="2000" b="1" dirty="0" err="1">
                <a:solidFill>
                  <a:schemeClr val="tx1"/>
                </a:solidFill>
              </a:rPr>
              <a:t>Out-Default</a:t>
            </a:r>
            <a:endParaRPr lang="nl-NL" sz="2000" b="1" dirty="0">
              <a:solidFill>
                <a:schemeClr val="tx1"/>
              </a:solidFill>
            </a:endParaRPr>
          </a:p>
        </p:txBody>
      </p:sp>
      <p:sp>
        <p:nvSpPr>
          <p:cNvPr id="11" name="Tekstvak 6">
            <a:extLst>
              <a:ext uri="{FF2B5EF4-FFF2-40B4-BE49-F238E27FC236}">
                <a16:creationId xmlns:a16="http://schemas.microsoft.com/office/drawing/2014/main" id="{641B59B5-AA9F-42F4-A32D-E1534177C4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10066" y="2911336"/>
            <a:ext cx="3527425" cy="584200"/>
          </a:xfrm>
          <a:prstGeom prst="rect">
            <a:avLst/>
          </a:prstGeom>
          <a:noFill/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200"/>
              </a:spcBef>
              <a:spcAft>
                <a:spcPts val="200"/>
              </a:spcAft>
              <a:buFont typeface="Century Gothic" pitchFamily="34" charset="0"/>
              <a:buChar char="►"/>
              <a:defRPr sz="2400" b="1">
                <a:solidFill>
                  <a:schemeClr val="tx1"/>
                </a:solidFill>
                <a:latin typeface="Century Gothic" pitchFamily="34" charset="0"/>
              </a:defRPr>
            </a:lvl1pPr>
            <a:lvl2pPr marL="742950" indent="-285750">
              <a:spcBef>
                <a:spcPts val="200"/>
              </a:spcBef>
              <a:spcAft>
                <a:spcPts val="200"/>
              </a:spcAft>
              <a:buFont typeface="Century Gothic" pitchFamily="34" charset="0"/>
              <a:buChar char="●"/>
              <a:defRPr sz="2400" b="1">
                <a:solidFill>
                  <a:schemeClr val="tx1"/>
                </a:solidFill>
                <a:latin typeface="Century Gothic" pitchFamily="34" charset="0"/>
              </a:defRPr>
            </a:lvl2pPr>
            <a:lvl3pPr marL="1143000" indent="-228600">
              <a:spcBef>
                <a:spcPts val="200"/>
              </a:spcBef>
              <a:spcAft>
                <a:spcPts val="200"/>
              </a:spcAft>
              <a:buFont typeface="Century Gothic" pitchFamily="34" charset="0"/>
              <a:buChar char="○"/>
              <a:defRPr sz="2400">
                <a:solidFill>
                  <a:schemeClr val="tx1"/>
                </a:solidFill>
                <a:latin typeface="Century Gothic" pitchFamily="34" charset="0"/>
              </a:defRPr>
            </a:lvl3pPr>
            <a:lvl4pPr marL="1600200" indent="-228600">
              <a:spcBef>
                <a:spcPct val="20000"/>
              </a:spcBef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4pPr>
            <a:lvl5pPr marL="2057400" indent="-228600">
              <a:spcBef>
                <a:spcPct val="20000"/>
              </a:spcBef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nl-NL" altLang="nl-NL" sz="1600" b="0" dirty="0">
                <a:latin typeface="Arial" charset="0"/>
              </a:rPr>
              <a:t>PS zet objecten in de pipeline  en belanden aan het eind in Out-Default</a:t>
            </a:r>
          </a:p>
        </p:txBody>
      </p:sp>
      <p:sp>
        <p:nvSpPr>
          <p:cNvPr id="12" name="PIJL-OMLAAG 7">
            <a:extLst>
              <a:ext uri="{FF2B5EF4-FFF2-40B4-BE49-F238E27FC236}">
                <a16:creationId xmlns:a16="http://schemas.microsoft.com/office/drawing/2014/main" id="{6C23702A-82A2-4738-8243-625DC43A7FF7}"/>
              </a:ext>
            </a:extLst>
          </p:cNvPr>
          <p:cNvSpPr/>
          <p:nvPr/>
        </p:nvSpPr>
        <p:spPr>
          <a:xfrm>
            <a:off x="9332781" y="3799907"/>
            <a:ext cx="190511" cy="752242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/>
          </a:p>
        </p:txBody>
      </p:sp>
      <p:sp>
        <p:nvSpPr>
          <p:cNvPr id="13" name="Rechthoek 8">
            <a:extLst>
              <a:ext uri="{FF2B5EF4-FFF2-40B4-BE49-F238E27FC236}">
                <a16:creationId xmlns:a16="http://schemas.microsoft.com/office/drawing/2014/main" id="{8155E25C-642C-44E5-9B79-20AFFC5511F5}"/>
              </a:ext>
            </a:extLst>
          </p:cNvPr>
          <p:cNvSpPr/>
          <p:nvPr/>
        </p:nvSpPr>
        <p:spPr>
          <a:xfrm rot="237299">
            <a:off x="7236102" y="4580188"/>
            <a:ext cx="2484799" cy="1649866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nl-NL" sz="2000" b="1" dirty="0" err="1">
                <a:solidFill>
                  <a:schemeClr val="tx1"/>
                </a:solidFill>
              </a:rPr>
              <a:t>Out-Host</a:t>
            </a:r>
            <a:endParaRPr lang="nl-NL" sz="2000" b="1" dirty="0">
              <a:solidFill>
                <a:schemeClr val="tx1"/>
              </a:solidFill>
            </a:endParaRPr>
          </a:p>
        </p:txBody>
      </p:sp>
      <p:sp>
        <p:nvSpPr>
          <p:cNvPr id="14" name="PIJL-RECHTS 12">
            <a:extLst>
              <a:ext uri="{FF2B5EF4-FFF2-40B4-BE49-F238E27FC236}">
                <a16:creationId xmlns:a16="http://schemas.microsoft.com/office/drawing/2014/main" id="{96FB5A55-4B62-4E5C-A674-381504B3D6FC}"/>
              </a:ext>
            </a:extLst>
          </p:cNvPr>
          <p:cNvSpPr/>
          <p:nvPr/>
        </p:nvSpPr>
        <p:spPr>
          <a:xfrm rot="10800000">
            <a:off x="4061754" y="4199756"/>
            <a:ext cx="3859213" cy="182024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>
              <a:solidFill>
                <a:srgbClr val="FF7053"/>
              </a:solidFill>
            </a:endParaRPr>
          </a:p>
        </p:txBody>
      </p:sp>
      <p:sp>
        <p:nvSpPr>
          <p:cNvPr id="15" name="Rechthoek 13">
            <a:extLst>
              <a:ext uri="{FF2B5EF4-FFF2-40B4-BE49-F238E27FC236}">
                <a16:creationId xmlns:a16="http://schemas.microsoft.com/office/drawing/2014/main" id="{483884E2-E54C-4D6C-8F09-9E1A61950785}"/>
              </a:ext>
            </a:extLst>
          </p:cNvPr>
          <p:cNvSpPr/>
          <p:nvPr/>
        </p:nvSpPr>
        <p:spPr>
          <a:xfrm rot="243101">
            <a:off x="1326896" y="3028937"/>
            <a:ext cx="2485086" cy="1532652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nl-NL" sz="2000" b="1" dirty="0" err="1">
                <a:solidFill>
                  <a:schemeClr val="tx1"/>
                </a:solidFill>
              </a:rPr>
              <a:t>Format</a:t>
            </a:r>
            <a:endParaRPr lang="nl-NL" sz="2000" b="1" dirty="0">
              <a:solidFill>
                <a:schemeClr val="tx1"/>
              </a:solidFill>
            </a:endParaRPr>
          </a:p>
        </p:txBody>
      </p:sp>
      <p:sp>
        <p:nvSpPr>
          <p:cNvPr id="16" name="PIJL-RECHTS 15">
            <a:extLst>
              <a:ext uri="{FF2B5EF4-FFF2-40B4-BE49-F238E27FC236}">
                <a16:creationId xmlns:a16="http://schemas.microsoft.com/office/drawing/2014/main" id="{9C426D60-95C4-4608-B872-45B6FF931565}"/>
              </a:ext>
            </a:extLst>
          </p:cNvPr>
          <p:cNvSpPr/>
          <p:nvPr/>
        </p:nvSpPr>
        <p:spPr>
          <a:xfrm>
            <a:off x="3407694" y="4974073"/>
            <a:ext cx="3859212" cy="178474"/>
          </a:xfrm>
          <a:prstGeom prst="rightArrow">
            <a:avLst/>
          </a:prstGeom>
          <a:solidFill>
            <a:srgbClr val="00B050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>
              <a:solidFill>
                <a:srgbClr val="FF7053"/>
              </a:solidFill>
            </a:endParaRPr>
          </a:p>
        </p:txBody>
      </p:sp>
      <p:sp>
        <p:nvSpPr>
          <p:cNvPr id="17" name="Tekstvak 25">
            <a:extLst>
              <a:ext uri="{FF2B5EF4-FFF2-40B4-BE49-F238E27FC236}">
                <a16:creationId xmlns:a16="http://schemas.microsoft.com/office/drawing/2014/main" id="{FD29429A-A225-4AD4-978A-A4478F694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140" y="4443253"/>
            <a:ext cx="2478882" cy="369332"/>
          </a:xfrm>
          <a:prstGeom prst="rect">
            <a:avLst/>
          </a:prstGeom>
          <a:noFill/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200"/>
              </a:spcBef>
              <a:spcAft>
                <a:spcPts val="200"/>
              </a:spcAft>
              <a:buFont typeface="Century Gothic" pitchFamily="34" charset="0"/>
              <a:buChar char="►"/>
              <a:defRPr sz="2400" b="1">
                <a:solidFill>
                  <a:schemeClr val="tx1"/>
                </a:solidFill>
                <a:latin typeface="Century Gothic" pitchFamily="34" charset="0"/>
              </a:defRPr>
            </a:lvl1pPr>
            <a:lvl2pPr marL="742950" indent="-285750">
              <a:spcBef>
                <a:spcPts val="200"/>
              </a:spcBef>
              <a:spcAft>
                <a:spcPts val="200"/>
              </a:spcAft>
              <a:buFont typeface="Century Gothic" pitchFamily="34" charset="0"/>
              <a:buChar char="●"/>
              <a:defRPr sz="2400" b="1">
                <a:solidFill>
                  <a:schemeClr val="tx1"/>
                </a:solidFill>
                <a:latin typeface="Century Gothic" pitchFamily="34" charset="0"/>
              </a:defRPr>
            </a:lvl2pPr>
            <a:lvl3pPr marL="1143000" indent="-228600">
              <a:spcBef>
                <a:spcPts val="200"/>
              </a:spcBef>
              <a:spcAft>
                <a:spcPts val="200"/>
              </a:spcAft>
              <a:buFont typeface="Century Gothic" pitchFamily="34" charset="0"/>
              <a:buChar char="○"/>
              <a:defRPr sz="2400">
                <a:solidFill>
                  <a:schemeClr val="tx1"/>
                </a:solidFill>
                <a:latin typeface="Century Gothic" pitchFamily="34" charset="0"/>
              </a:defRPr>
            </a:lvl3pPr>
            <a:lvl4pPr marL="1600200" indent="-228600">
              <a:spcBef>
                <a:spcPct val="20000"/>
              </a:spcBef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4pPr>
            <a:lvl5pPr marL="2057400" indent="-228600">
              <a:spcBef>
                <a:spcPct val="20000"/>
              </a:spcBef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u"/>
              <a:defRPr sz="2400" b="1">
                <a:solidFill>
                  <a:schemeClr val="tx1"/>
                </a:solidFill>
                <a:latin typeface="Century Gothic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nl-NL" altLang="nl-NL" sz="1800" dirty="0">
                <a:latin typeface="Arial" charset="0"/>
              </a:rPr>
              <a:t>Formatting Objects</a:t>
            </a:r>
          </a:p>
        </p:txBody>
      </p:sp>
      <p:sp>
        <p:nvSpPr>
          <p:cNvPr id="22" name="PIJL-RECHTS 15">
            <a:extLst>
              <a:ext uri="{FF2B5EF4-FFF2-40B4-BE49-F238E27FC236}">
                <a16:creationId xmlns:a16="http://schemas.microsoft.com/office/drawing/2014/main" id="{509D788B-F741-446D-AC8E-DA02DF7F7422}"/>
              </a:ext>
            </a:extLst>
          </p:cNvPr>
          <p:cNvSpPr/>
          <p:nvPr/>
        </p:nvSpPr>
        <p:spPr>
          <a:xfrm>
            <a:off x="5887889" y="2610116"/>
            <a:ext cx="3373278" cy="181207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>
              <a:solidFill>
                <a:srgbClr val="FF70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665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2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BC5C12-5DE2-409B-AA55-1F30DCE3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variabelen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BA26C46-0027-4179-91CD-9D4261719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F01A539-0F3F-4A20-898F-EE90D0D2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FFF98FD-070A-4894-B5D2-CCDA038F9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0221FBB-6344-4A72-B869-43D6D4B26F08}"/>
              </a:ext>
            </a:extLst>
          </p:cNvPr>
          <p:cNvSpPr txBox="1">
            <a:spLocks/>
          </p:cNvSpPr>
          <p:nvPr/>
        </p:nvSpPr>
        <p:spPr>
          <a:xfrm>
            <a:off x="1141413" y="2265028"/>
            <a:ext cx="9118323" cy="33559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nl-NL" dirty="0"/>
              <a:t>Zie een variabele als een doos</a:t>
            </a:r>
          </a:p>
          <a:p>
            <a:endParaRPr lang="nl-NL" altLang="nl-NL" dirty="0"/>
          </a:p>
          <a:p>
            <a:r>
              <a:rPr lang="nl-NL" altLang="nl-NL" dirty="0"/>
              <a:t>Hoe maak je een variabele?</a:t>
            </a:r>
          </a:p>
          <a:p>
            <a:pPr marL="0" indent="0">
              <a:buNone/>
            </a:pPr>
            <a:r>
              <a:rPr lang="nl-NL" altLang="nl-NL" dirty="0"/>
              <a:t>	</a:t>
            </a:r>
          </a:p>
          <a:p>
            <a:endParaRPr lang="nl-NL" altLang="nl-NL" dirty="0"/>
          </a:p>
          <a:p>
            <a:r>
              <a:rPr lang="nl-NL" altLang="nl-NL" dirty="0"/>
              <a:t>Alternatieve methodes:</a:t>
            </a:r>
          </a:p>
          <a:p>
            <a:pPr marL="0" indent="0">
              <a:buNone/>
            </a:pPr>
            <a:r>
              <a:rPr lang="nl-NL" altLang="nl-NL" dirty="0"/>
              <a:t>	</a:t>
            </a:r>
          </a:p>
          <a:p>
            <a:endParaRPr lang="en-US" altLang="nl-NL" dirty="0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8DCF3BA0-9A25-467D-961D-F4CA060A5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207" y="3764646"/>
            <a:ext cx="4152900" cy="512444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BE9CD637-22A8-4013-972F-29DC5BE30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207" y="4822193"/>
            <a:ext cx="6477000" cy="660265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52A600D8-8F6F-4B5A-87C1-F66025C67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489" y="367455"/>
            <a:ext cx="6312716" cy="473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89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8AD2D3-936A-4763-8B7E-82A17A670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variabelen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7030E5-4B46-40FD-9B96-450C4BA98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98583"/>
            <a:ext cx="9905998" cy="3492617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  <a:defRPr/>
            </a:pPr>
            <a:r>
              <a:rPr lang="nl-NL" dirty="0"/>
              <a:t>Variabelen zijn per Powershell sessie </a:t>
            </a: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nl-NL" dirty="0"/>
              <a:t>Alle variabelen zitten in een </a:t>
            </a:r>
            <a:r>
              <a:rPr lang="nl-NL" dirty="0" err="1"/>
              <a:t>psdrive</a:t>
            </a:r>
            <a:r>
              <a:rPr lang="nl-NL" dirty="0"/>
              <a:t> </a:t>
            </a:r>
            <a:r>
              <a:rPr lang="nl-NL" dirty="0" err="1"/>
              <a:t>variable</a:t>
            </a:r>
            <a:r>
              <a:rPr lang="nl-NL" dirty="0"/>
              <a:t>:</a:t>
            </a: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nl-NL" dirty="0"/>
              <a:t>Namen mogen heel lang zijn</a:t>
            </a: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nl-NL" dirty="0"/>
              <a:t>Houdt de namen logisch					</a:t>
            </a:r>
            <a:r>
              <a:rPr lang="nl-NL" dirty="0">
                <a:solidFill>
                  <a:schemeClr val="tx1"/>
                </a:solidFill>
              </a:rPr>
              <a:t>$</a:t>
            </a:r>
            <a:r>
              <a:rPr lang="nl-NL" dirty="0">
                <a:solidFill>
                  <a:srgbClr val="FFC000"/>
                </a:solidFill>
              </a:rPr>
              <a:t>service</a:t>
            </a:r>
            <a:r>
              <a:rPr lang="nl-NL" dirty="0">
                <a:solidFill>
                  <a:schemeClr val="tx1"/>
                </a:solidFill>
              </a:rPr>
              <a:t> = get-</a:t>
            </a:r>
            <a:r>
              <a:rPr lang="nl-NL" dirty="0">
                <a:solidFill>
                  <a:srgbClr val="FFC000"/>
                </a:solidFill>
              </a:rPr>
              <a:t>service</a:t>
            </a: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nl-NL" dirty="0"/>
              <a:t>Meestal letters, cijfers en </a:t>
            </a:r>
            <a:r>
              <a:rPr lang="nl-NL" dirty="0" err="1"/>
              <a:t>underscores</a:t>
            </a:r>
            <a:r>
              <a:rPr lang="nl-NL" dirty="0"/>
              <a:t>  	</a:t>
            </a: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nl-NL" dirty="0"/>
              <a:t>Spaties mogen, maar..  					$</a:t>
            </a:r>
            <a:r>
              <a:rPr lang="nl-NL" dirty="0">
                <a:solidFill>
                  <a:srgbClr val="FFC000"/>
                </a:solidFill>
              </a:rPr>
              <a:t>{</a:t>
            </a:r>
            <a:r>
              <a:rPr lang="nl-NL" dirty="0"/>
              <a:t>variabele naam</a:t>
            </a:r>
            <a:r>
              <a:rPr lang="nl-NL" dirty="0">
                <a:solidFill>
                  <a:srgbClr val="FFC000"/>
                </a:solidFill>
              </a:rPr>
              <a:t>}</a:t>
            </a: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nl-NL" dirty="0"/>
              <a:t>Niet meer variabele prefixen met type		$</a:t>
            </a:r>
            <a:r>
              <a:rPr lang="nl-NL" dirty="0" err="1">
                <a:solidFill>
                  <a:srgbClr val="FFC000"/>
                </a:solidFill>
              </a:rPr>
              <a:t>str</a:t>
            </a:r>
            <a:r>
              <a:rPr lang="nl-NL" dirty="0" err="1"/>
              <a:t>Service</a:t>
            </a: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327C54F-401A-4C43-B494-FFFACC9FB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85167F9-0AA3-420F-BFC7-8D6AC0689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AD38418-5C0C-4106-A2BA-A8C74E9EB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9357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587FD8-D7D0-49CF-86FD-37CB23875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variabelen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B5D862-5252-48B7-908C-7DD07104D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nl-NL" altLang="nl-NL" dirty="0"/>
              <a:t>Er zijn twee typen quotes					‘Waarde’  &amp;  “Waarde”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altLang="nl-NL" dirty="0"/>
              <a:t>Het escape karakter (</a:t>
            </a:r>
            <a:r>
              <a:rPr lang="nl-NL" altLang="nl-NL" dirty="0" err="1"/>
              <a:t>Backtick</a:t>
            </a:r>
            <a:r>
              <a:rPr lang="nl-NL" altLang="nl-NL" dirty="0"/>
              <a:t>)			`  , `n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altLang="nl-NL" dirty="0"/>
              <a:t>Meerdere objecten in een variabele		$var = 1,2,3</a:t>
            </a:r>
            <a:br>
              <a:rPr lang="nl-NL" altLang="nl-NL" dirty="0"/>
            </a:br>
            <a:r>
              <a:rPr lang="nl-NL" altLang="nl-NL" dirty="0"/>
              <a:t>(Arrays/</a:t>
            </a:r>
            <a:r>
              <a:rPr lang="nl-NL" altLang="nl-NL" dirty="0" err="1"/>
              <a:t>HashTables</a:t>
            </a:r>
            <a:r>
              <a:rPr lang="nl-NL" altLang="nl-NL" dirty="0"/>
              <a:t> )                                  $HT = @{'</a:t>
            </a:r>
            <a:r>
              <a:rPr lang="nl-NL" altLang="nl-NL" dirty="0" err="1"/>
              <a:t>key</a:t>
            </a:r>
            <a:r>
              <a:rPr lang="nl-NL" altLang="nl-NL" dirty="0"/>
              <a:t>'='</a:t>
            </a:r>
            <a:r>
              <a:rPr lang="nl-NL" altLang="nl-NL" dirty="0" err="1"/>
              <a:t>value</a:t>
            </a:r>
            <a:r>
              <a:rPr lang="nl-NL" altLang="nl-NL" dirty="0"/>
              <a:t>'}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altLang="nl-NL" dirty="0"/>
              <a:t>Collectie variabelen binnen quotes		“</a:t>
            </a:r>
            <a:r>
              <a:rPr lang="nl-NL" altLang="nl-NL" dirty="0">
                <a:solidFill>
                  <a:srgbClr val="FFC000"/>
                </a:solidFill>
              </a:rPr>
              <a:t>$(</a:t>
            </a:r>
            <a:r>
              <a:rPr lang="nl-NL" altLang="nl-NL" dirty="0"/>
              <a:t>$var[0]</a:t>
            </a:r>
            <a:r>
              <a:rPr lang="nl-NL" altLang="nl-NL" dirty="0">
                <a:solidFill>
                  <a:srgbClr val="FFC000"/>
                </a:solidFill>
              </a:rPr>
              <a:t>)</a:t>
            </a:r>
            <a:r>
              <a:rPr lang="nl-NL" altLang="nl-NL" dirty="0"/>
              <a:t>”</a:t>
            </a:r>
            <a:br>
              <a:rPr lang="nl-NL" altLang="nl-NL" dirty="0"/>
            </a:br>
            <a:r>
              <a:rPr lang="nl-NL" altLang="nl-NL" dirty="0"/>
              <a:t>(</a:t>
            </a:r>
            <a:r>
              <a:rPr lang="nl-NL" altLang="nl-NL" dirty="0" err="1"/>
              <a:t>Subexpression</a:t>
            </a:r>
            <a:r>
              <a:rPr lang="nl-NL" altLang="nl-NL" dirty="0"/>
              <a:t>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altLang="nl-NL" dirty="0"/>
              <a:t>Type bepalen van variabelen				$</a:t>
            </a:r>
            <a:r>
              <a:rPr lang="nl-NL" altLang="nl-NL" dirty="0" err="1"/>
              <a:t>var.GetType</a:t>
            </a:r>
            <a:r>
              <a:rPr lang="nl-NL" altLang="nl-NL" dirty="0"/>
              <a:t>()</a:t>
            </a:r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CC117D0-EB5B-4D1F-BA08-5169A77A2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DD9F8E3-98E6-44FF-AE60-7DA1CCBD6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B10317A-09D4-4C71-8811-60C3C217A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457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BB2C0F-612C-4490-9FC2-3A289FE0F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QUIZ &amp; Demo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A0A1B67-47F1-4F6F-B3C8-03ED52263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34A3F2A6-FDF9-4179-9C87-4EE3FEE01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78AB057-9149-40D6-B130-E4536ACD8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567A5919-BBE2-4E6D-9918-B06DDC17F79D}"/>
              </a:ext>
            </a:extLst>
          </p:cNvPr>
          <p:cNvSpPr/>
          <p:nvPr/>
        </p:nvSpPr>
        <p:spPr>
          <a:xfrm>
            <a:off x="1141413" y="2302621"/>
            <a:ext cx="9991288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nl-NL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Open je browser en open : </a:t>
            </a:r>
          </a:p>
          <a:p>
            <a:pPr lvl="1">
              <a:defRPr/>
            </a:pPr>
            <a:endParaRPr lang="nl-NL" sz="3600" dirty="0">
              <a:solidFill>
                <a:schemeClr val="bg1">
                  <a:lumMod val="85000"/>
                  <a:lumOff val="15000"/>
                </a:schemeClr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defRPr/>
            </a:pPr>
            <a:r>
              <a:rPr lang="nl-NL" dirty="0">
                <a:solidFill>
                  <a:schemeClr val="bg1">
                    <a:lumMod val="85000"/>
                    <a:lumOff val="15000"/>
                  </a:schemeClr>
                </a:solidFill>
              </a:rPr>
              <a:t>					</a:t>
            </a:r>
            <a:r>
              <a:rPr lang="nl-NL" sz="4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https://kahoot.it/</a:t>
            </a:r>
          </a:p>
          <a:p>
            <a:pPr>
              <a:defRPr/>
            </a:pPr>
            <a:r>
              <a:rPr lang="nl-NL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</a:p>
          <a:p>
            <a:pPr>
              <a:defRPr/>
            </a:pPr>
            <a:r>
              <a:rPr lang="nl-NL" dirty="0">
                <a:solidFill>
                  <a:schemeClr val="bg1">
                    <a:lumMod val="85000"/>
                    <a:lumOff val="15000"/>
                  </a:schemeClr>
                </a:solidFill>
                <a:sym typeface="Wingdings" panose="05000000000000000000" pitchFamily="2" charset="2"/>
              </a:rPr>
              <a:t>	</a:t>
            </a:r>
          </a:p>
          <a:p>
            <a:pPr>
              <a:defRPr/>
            </a:pPr>
            <a:r>
              <a:rPr lang="nl-NL" dirty="0">
                <a:solidFill>
                  <a:schemeClr val="bg1">
                    <a:lumMod val="85000"/>
                    <a:lumOff val="15000"/>
                  </a:schemeClr>
                </a:solidFill>
                <a:sym typeface="Wingdings" panose="05000000000000000000" pitchFamily="2" charset="2"/>
              </a:rPr>
              <a:t>		                     </a:t>
            </a:r>
          </a:p>
          <a:p>
            <a:pPr>
              <a:defRPr/>
            </a:pPr>
            <a:r>
              <a:rPr lang="nl-NL" sz="2400" dirty="0">
                <a:solidFill>
                  <a:schemeClr val="bg1">
                    <a:lumMod val="85000"/>
                    <a:lumOff val="15000"/>
                  </a:schemeClr>
                </a:solidFill>
                <a:sym typeface="Wingdings" panose="05000000000000000000" pitchFamily="2" charset="2"/>
              </a:rPr>
              <a:t>										 </a:t>
            </a:r>
            <a:r>
              <a:rPr lang="nl-NL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of installeer app op je telefoon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1D79B63A-57DE-4DF8-97B4-8D2884862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845" y="1732018"/>
            <a:ext cx="4018388" cy="2628026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7FC09A01-5B72-4A61-ACB5-7D63D002CB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0818" y="3577462"/>
            <a:ext cx="3048830" cy="2032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7289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dirty="0"/>
              <a:t>Hoe kun maak je een </a:t>
            </a:r>
            <a:r>
              <a:rPr lang="nl-NL" sz="2000" dirty="0" err="1"/>
              <a:t>variable</a:t>
            </a:r>
            <a:r>
              <a:rPr lang="nl-NL" sz="2000" dirty="0"/>
              <a:t> met de naam XYZ  en de waarde 123 aan in powershell?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45B37E-6EC6-4C58-A120-BDBEA4B48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Create-</a:t>
            </a:r>
            <a:r>
              <a:rPr lang="nl-NL" dirty="0" err="1"/>
              <a:t>Variable</a:t>
            </a:r>
            <a:r>
              <a:rPr lang="nl-NL" dirty="0"/>
              <a:t> –name XYZ –</a:t>
            </a:r>
            <a:r>
              <a:rPr lang="nl-NL" dirty="0" err="1"/>
              <a:t>value</a:t>
            </a:r>
            <a:r>
              <a:rPr lang="nl-NL" dirty="0"/>
              <a:t> 123 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2835EB89-D5B5-4B91-96FA-F70A5CDFAD95}"/>
              </a:ext>
            </a:extLst>
          </p:cNvPr>
          <p:cNvSpPr/>
          <p:nvPr/>
        </p:nvSpPr>
        <p:spPr>
          <a:xfrm>
            <a:off x="6147166" y="2666999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New-</a:t>
            </a:r>
            <a:r>
              <a:rPr lang="nl-NL" dirty="0" err="1"/>
              <a:t>variable</a:t>
            </a:r>
            <a:r>
              <a:rPr lang="nl-NL" dirty="0"/>
              <a:t> –name XYZ –</a:t>
            </a:r>
            <a:r>
              <a:rPr lang="nl-NL" dirty="0" err="1"/>
              <a:t>value</a:t>
            </a:r>
            <a:r>
              <a:rPr lang="nl-NL" dirty="0"/>
              <a:t> 123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90646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$XYZ = 123</a:t>
            </a:r>
          </a:p>
          <a:p>
            <a:pPr algn="ctr"/>
            <a:endParaRPr lang="nl-NL" dirty="0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New-</a:t>
            </a:r>
            <a:r>
              <a:rPr lang="nl-NL" dirty="0" err="1"/>
              <a:t>variable</a:t>
            </a:r>
            <a:r>
              <a:rPr lang="nl-NL" dirty="0"/>
              <a:t> –name $XYZ –</a:t>
            </a:r>
            <a:r>
              <a:rPr lang="nl-NL" dirty="0" err="1"/>
              <a:t>value</a:t>
            </a:r>
            <a:r>
              <a:rPr lang="nl-NL" dirty="0"/>
              <a:t> 123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9F584115-9D36-4253-8044-98A817B8C3BA}"/>
              </a:ext>
            </a:extLst>
          </p:cNvPr>
          <p:cNvSpPr/>
          <p:nvPr/>
        </p:nvSpPr>
        <p:spPr>
          <a:xfrm>
            <a:off x="533399" y="4293577"/>
            <a:ext cx="5508257" cy="1905000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$XYZ = 123</a:t>
            </a:r>
          </a:p>
          <a:p>
            <a:pPr algn="ctr"/>
            <a:endParaRPr lang="nl-NL" dirty="0"/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109743B9-04F7-41DF-B9C3-0E10D0E65685}"/>
              </a:ext>
            </a:extLst>
          </p:cNvPr>
          <p:cNvSpPr/>
          <p:nvPr/>
        </p:nvSpPr>
        <p:spPr>
          <a:xfrm>
            <a:off x="6147164" y="2110153"/>
            <a:ext cx="5130436" cy="206326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New-</a:t>
            </a:r>
            <a:r>
              <a:rPr lang="nl-NL" dirty="0" err="1"/>
              <a:t>variable</a:t>
            </a:r>
            <a:r>
              <a:rPr lang="nl-NL" dirty="0"/>
              <a:t> –name XYZ –</a:t>
            </a:r>
            <a:r>
              <a:rPr lang="nl-NL" dirty="0" err="1"/>
              <a:t>value</a:t>
            </a:r>
            <a:r>
              <a:rPr lang="nl-NL" dirty="0"/>
              <a:t> 123</a:t>
            </a:r>
          </a:p>
        </p:txBody>
      </p:sp>
    </p:spTree>
    <p:extLst>
      <p:ext uri="{BB962C8B-B14F-4D97-AF65-F5344CB8AC3E}">
        <p14:creationId xmlns:p14="http://schemas.microsoft.com/office/powerpoint/2010/main" val="247817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3AFFCA82-7250-4126-9DAF-D3CCE5267292}"/>
              </a:ext>
            </a:extLst>
          </p:cNvPr>
          <p:cNvSpPr/>
          <p:nvPr/>
        </p:nvSpPr>
        <p:spPr>
          <a:xfrm>
            <a:off x="6147166" y="2672865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variable</a:t>
            </a:r>
            <a:r>
              <a:rPr lang="nl-NL" dirty="0"/>
              <a:t> XYZ| set-</a:t>
            </a:r>
            <a:r>
              <a:rPr lang="nl-NL" dirty="0" err="1"/>
              <a:t>variable</a:t>
            </a:r>
            <a:r>
              <a:rPr lang="nl-NL" dirty="0"/>
              <a:t> 345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1800" dirty="0"/>
              <a:t>Hoe pas je de waarde aan van een </a:t>
            </a:r>
            <a:r>
              <a:rPr lang="nl-NL" sz="1800" dirty="0" err="1"/>
              <a:t>variable</a:t>
            </a:r>
            <a:r>
              <a:rPr lang="nl-NL" sz="1800" dirty="0"/>
              <a:t>?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$XYZ = 345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84784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variable</a:t>
            </a:r>
            <a:r>
              <a:rPr lang="nl-NL" dirty="0"/>
              <a:t> –name </a:t>
            </a:r>
            <a:r>
              <a:rPr lang="nl-NL" dirty="0" err="1"/>
              <a:t>xyz</a:t>
            </a:r>
            <a:r>
              <a:rPr lang="nl-NL" dirty="0"/>
              <a:t> –</a:t>
            </a:r>
            <a:r>
              <a:rPr lang="nl-NL" dirty="0" err="1"/>
              <a:t>value</a:t>
            </a:r>
            <a:r>
              <a:rPr lang="nl-NL" dirty="0"/>
              <a:t> 345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Set-</a:t>
            </a:r>
            <a:r>
              <a:rPr lang="nl-NL" dirty="0" err="1"/>
              <a:t>variable</a:t>
            </a:r>
            <a:r>
              <a:rPr lang="nl-NL" dirty="0"/>
              <a:t> –name </a:t>
            </a:r>
            <a:r>
              <a:rPr lang="nl-NL" dirty="0" err="1"/>
              <a:t>xyz</a:t>
            </a:r>
            <a:r>
              <a:rPr lang="nl-NL" dirty="0"/>
              <a:t> –</a:t>
            </a:r>
            <a:r>
              <a:rPr lang="nl-NL" dirty="0" err="1"/>
              <a:t>value</a:t>
            </a:r>
            <a:r>
              <a:rPr lang="nl-NL" dirty="0"/>
              <a:t> 345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D128A53A-B2A5-4EB1-9B2E-AAC5B8844CF7}"/>
              </a:ext>
            </a:extLst>
          </p:cNvPr>
          <p:cNvSpPr/>
          <p:nvPr/>
        </p:nvSpPr>
        <p:spPr>
          <a:xfrm>
            <a:off x="656493" y="2043386"/>
            <a:ext cx="5385164" cy="213589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$XYZ = 345</a:t>
            </a:r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896D4D42-1728-43A3-A1F2-0F0E34D7CD12}"/>
              </a:ext>
            </a:extLst>
          </p:cNvPr>
          <p:cNvSpPr/>
          <p:nvPr/>
        </p:nvSpPr>
        <p:spPr>
          <a:xfrm>
            <a:off x="6147166" y="4284784"/>
            <a:ext cx="5341422" cy="1905000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Set-</a:t>
            </a:r>
            <a:r>
              <a:rPr lang="nl-NL" dirty="0" err="1"/>
              <a:t>variable</a:t>
            </a:r>
            <a:r>
              <a:rPr lang="nl-NL" dirty="0"/>
              <a:t> –name </a:t>
            </a:r>
            <a:r>
              <a:rPr lang="nl-NL" dirty="0" err="1"/>
              <a:t>xyz</a:t>
            </a:r>
            <a:r>
              <a:rPr lang="nl-NL" dirty="0"/>
              <a:t> –</a:t>
            </a:r>
            <a:r>
              <a:rPr lang="nl-NL" dirty="0" err="1"/>
              <a:t>value</a:t>
            </a:r>
            <a:r>
              <a:rPr lang="nl-NL" dirty="0"/>
              <a:t> 345</a:t>
            </a:r>
          </a:p>
        </p:txBody>
      </p:sp>
    </p:spTree>
    <p:extLst>
      <p:ext uri="{BB962C8B-B14F-4D97-AF65-F5344CB8AC3E}">
        <p14:creationId xmlns:p14="http://schemas.microsoft.com/office/powerpoint/2010/main" val="59288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3AFFCA82-7250-4126-9DAF-D3CCE5267292}"/>
              </a:ext>
            </a:extLst>
          </p:cNvPr>
          <p:cNvSpPr/>
          <p:nvPr/>
        </p:nvSpPr>
        <p:spPr>
          <a:xfrm>
            <a:off x="6147166" y="2672865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remove-variable</a:t>
            </a:r>
            <a:r>
              <a:rPr lang="nl-NL" dirty="0"/>
              <a:t> –name XYZ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1800" dirty="0"/>
              <a:t>Hoe verwijder je een </a:t>
            </a:r>
            <a:r>
              <a:rPr lang="nl-NL" sz="1800" dirty="0" err="1"/>
              <a:t>variable</a:t>
            </a:r>
            <a:r>
              <a:rPr lang="nl-NL" sz="1800" dirty="0"/>
              <a:t>?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Remove-variable</a:t>
            </a:r>
            <a:r>
              <a:rPr lang="nl-NL" dirty="0"/>
              <a:t> $XYZ 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84784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variable</a:t>
            </a:r>
            <a:r>
              <a:rPr lang="nl-NL" dirty="0"/>
              <a:t> –name </a:t>
            </a:r>
            <a:r>
              <a:rPr lang="nl-NL" dirty="0" err="1"/>
              <a:t>xyz</a:t>
            </a:r>
            <a:r>
              <a:rPr lang="nl-NL" dirty="0"/>
              <a:t> |</a:t>
            </a:r>
            <a:r>
              <a:rPr lang="nl-NL" dirty="0" err="1"/>
              <a:t>remove-variable</a:t>
            </a:r>
            <a:endParaRPr lang="nl-NL" dirty="0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(dir </a:t>
            </a:r>
            <a:r>
              <a:rPr lang="nl-NL" dirty="0" err="1"/>
              <a:t>variable</a:t>
            </a:r>
            <a:r>
              <a:rPr lang="nl-NL" dirty="0"/>
              <a:t>:) | </a:t>
            </a:r>
            <a:r>
              <a:rPr lang="nl-NL" dirty="0" err="1"/>
              <a:t>where</a:t>
            </a:r>
            <a:r>
              <a:rPr lang="nl-NL" dirty="0"/>
              <a:t> {$_.name -like "</a:t>
            </a:r>
            <a:r>
              <a:rPr lang="nl-NL" dirty="0" err="1"/>
              <a:t>xyz</a:t>
            </a:r>
            <a:r>
              <a:rPr lang="nl-NL" dirty="0"/>
              <a:t>"} | </a:t>
            </a:r>
            <a:r>
              <a:rPr lang="nl-NL" dirty="0" err="1"/>
              <a:t>remove-variable</a:t>
            </a:r>
            <a:endParaRPr lang="nl-NL" dirty="0"/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075312EE-31BC-46ED-9731-890127E70B69}"/>
              </a:ext>
            </a:extLst>
          </p:cNvPr>
          <p:cNvSpPr/>
          <p:nvPr/>
        </p:nvSpPr>
        <p:spPr>
          <a:xfrm>
            <a:off x="6147165" y="2151185"/>
            <a:ext cx="5341423" cy="20280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remove-variable</a:t>
            </a:r>
            <a:r>
              <a:rPr lang="nl-NL" dirty="0"/>
              <a:t> –name XYZ</a:t>
            </a:r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86F59ED6-3B60-4319-8719-15F2DA7FF9D9}"/>
              </a:ext>
            </a:extLst>
          </p:cNvPr>
          <p:cNvSpPr/>
          <p:nvPr/>
        </p:nvSpPr>
        <p:spPr>
          <a:xfrm>
            <a:off x="6147166" y="4284783"/>
            <a:ext cx="5341422" cy="1799493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(dir </a:t>
            </a:r>
            <a:r>
              <a:rPr lang="nl-NL" dirty="0" err="1"/>
              <a:t>variable</a:t>
            </a:r>
            <a:r>
              <a:rPr lang="nl-NL" dirty="0"/>
              <a:t>:) | </a:t>
            </a:r>
            <a:r>
              <a:rPr lang="nl-NL" dirty="0" err="1"/>
              <a:t>where</a:t>
            </a:r>
            <a:r>
              <a:rPr lang="nl-NL" dirty="0"/>
              <a:t> {$_.name -like "</a:t>
            </a:r>
            <a:r>
              <a:rPr lang="nl-NL" dirty="0" err="1"/>
              <a:t>xyz</a:t>
            </a:r>
            <a:r>
              <a:rPr lang="nl-NL" dirty="0"/>
              <a:t>"} | </a:t>
            </a:r>
            <a:r>
              <a:rPr lang="nl-NL" dirty="0" err="1"/>
              <a:t>remove-variable</a:t>
            </a:r>
            <a:endParaRPr lang="nl-NL" dirty="0"/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F47D5598-CE33-4EAF-834C-5A5106ADD94B}"/>
              </a:ext>
            </a:extLst>
          </p:cNvPr>
          <p:cNvSpPr/>
          <p:nvPr/>
        </p:nvSpPr>
        <p:spPr>
          <a:xfrm>
            <a:off x="785446" y="4284784"/>
            <a:ext cx="5256209" cy="1799492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variable</a:t>
            </a:r>
            <a:r>
              <a:rPr lang="nl-NL" dirty="0"/>
              <a:t> –name </a:t>
            </a:r>
            <a:r>
              <a:rPr lang="nl-NL" dirty="0" err="1"/>
              <a:t>xyz</a:t>
            </a:r>
            <a:r>
              <a:rPr lang="nl-NL" dirty="0"/>
              <a:t> |</a:t>
            </a:r>
            <a:r>
              <a:rPr lang="nl-NL" dirty="0" err="1"/>
              <a:t>remove-variable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31614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3AFFCA82-7250-4126-9DAF-D3CCE5267292}"/>
              </a:ext>
            </a:extLst>
          </p:cNvPr>
          <p:cNvSpPr/>
          <p:nvPr/>
        </p:nvSpPr>
        <p:spPr>
          <a:xfrm>
            <a:off x="6147166" y="2672865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| </a:t>
            </a:r>
            <a:r>
              <a:rPr lang="nl-NL" dirty="0" err="1"/>
              <a:t>where</a:t>
            </a:r>
            <a:r>
              <a:rPr lang="nl-NL" dirty="0"/>
              <a:t> {$_.status –like “running”}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1800" dirty="0"/>
              <a:t>List alle  running services en selecteer alleen de running services ?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–status running 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84784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get-status |</a:t>
            </a:r>
            <a:r>
              <a:rPr lang="nl-NL" dirty="0" err="1"/>
              <a:t>where</a:t>
            </a:r>
            <a:r>
              <a:rPr lang="nl-NL" dirty="0"/>
              <a:t> { $_.service –</a:t>
            </a:r>
            <a:r>
              <a:rPr lang="nl-NL" dirty="0" err="1"/>
              <a:t>eq</a:t>
            </a:r>
            <a:r>
              <a:rPr lang="nl-NL" dirty="0"/>
              <a:t> “running”}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| select-object running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4616B96A-C314-43D1-A32A-AC077A6A4744}"/>
              </a:ext>
            </a:extLst>
          </p:cNvPr>
          <p:cNvSpPr/>
          <p:nvPr/>
        </p:nvSpPr>
        <p:spPr>
          <a:xfrm>
            <a:off x="6147166" y="1975338"/>
            <a:ext cx="5382480" cy="220394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| </a:t>
            </a:r>
            <a:r>
              <a:rPr lang="nl-NL" dirty="0" err="1"/>
              <a:t>where</a:t>
            </a:r>
            <a:r>
              <a:rPr lang="nl-NL" dirty="0"/>
              <a:t> {$_.status –like “running”}</a:t>
            </a:r>
          </a:p>
        </p:txBody>
      </p:sp>
    </p:spTree>
    <p:extLst>
      <p:ext uri="{BB962C8B-B14F-4D97-AF65-F5344CB8AC3E}">
        <p14:creationId xmlns:p14="http://schemas.microsoft.com/office/powerpoint/2010/main" val="54126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11354C-0130-4956-B6BD-48AB13D2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powershell?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FB44B3D-92CE-42D1-A4D6-D6FB6EF36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Managementtool voor Systeembeheer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GUI niet om te automatiseren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Commandline tool, geen Scriptaal 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Vergelijkbaar Unix/Linux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Object </a:t>
            </a:r>
            <a:r>
              <a:rPr lang="nl-NL" altLang="nl-NL" dirty="0"/>
              <a:t>georiënteerde shell (.NET)</a:t>
            </a: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E47B643-605F-42EC-8C40-AD393022D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F23FBD-8944-43AD-B47B-D01D232DF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B530CC-88D7-4B73-A598-E897039BA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1744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3AFFCA82-7250-4126-9DAF-D3CCE5267292}"/>
              </a:ext>
            </a:extLst>
          </p:cNvPr>
          <p:cNvSpPr/>
          <p:nvPr/>
        </p:nvSpPr>
        <p:spPr>
          <a:xfrm>
            <a:off x="6147166" y="2672865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process</a:t>
            </a:r>
            <a:r>
              <a:rPr lang="nl-NL" dirty="0"/>
              <a:t> | </a:t>
            </a:r>
            <a:r>
              <a:rPr lang="nl-NL" dirty="0" err="1"/>
              <a:t>where</a:t>
            </a:r>
            <a:r>
              <a:rPr lang="nl-NL" dirty="0"/>
              <a:t>{$_.name –like “w*”}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1800" dirty="0"/>
              <a:t>List alle  processen die beginnen met de letter W ?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process</a:t>
            </a:r>
            <a:r>
              <a:rPr lang="nl-NL" dirty="0"/>
              <a:t> –name w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84784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process</a:t>
            </a:r>
            <a:r>
              <a:rPr lang="nl-NL" dirty="0"/>
              <a:t> –name w*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process</a:t>
            </a:r>
            <a:r>
              <a:rPr lang="nl-NL" dirty="0"/>
              <a:t> | </a:t>
            </a:r>
            <a:r>
              <a:rPr lang="nl-NL" dirty="0" err="1"/>
              <a:t>where</a:t>
            </a:r>
            <a:r>
              <a:rPr lang="nl-NL" dirty="0"/>
              <a:t> {$_.Name –</a:t>
            </a:r>
            <a:r>
              <a:rPr lang="nl-NL" dirty="0" err="1"/>
              <a:t>eq</a:t>
            </a:r>
            <a:r>
              <a:rPr lang="nl-NL" dirty="0"/>
              <a:t> w*)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E0005E88-FFFE-40A6-AEB4-9639B6AA4396}"/>
              </a:ext>
            </a:extLst>
          </p:cNvPr>
          <p:cNvSpPr/>
          <p:nvPr/>
        </p:nvSpPr>
        <p:spPr>
          <a:xfrm>
            <a:off x="697523" y="4284784"/>
            <a:ext cx="5344133" cy="1905000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process</a:t>
            </a:r>
            <a:r>
              <a:rPr lang="nl-NL" dirty="0"/>
              <a:t> –name w*</a:t>
            </a:r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FA933158-60AC-42F6-86E7-50A76CAFF068}"/>
              </a:ext>
            </a:extLst>
          </p:cNvPr>
          <p:cNvSpPr/>
          <p:nvPr/>
        </p:nvSpPr>
        <p:spPr>
          <a:xfrm>
            <a:off x="6147166" y="2198077"/>
            <a:ext cx="5593496" cy="198275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</a:t>
            </a:r>
            <a:r>
              <a:rPr lang="nl-NL" dirty="0" err="1"/>
              <a:t>process</a:t>
            </a:r>
            <a:r>
              <a:rPr lang="nl-NL" dirty="0"/>
              <a:t> | </a:t>
            </a:r>
            <a:r>
              <a:rPr lang="nl-NL" dirty="0" err="1"/>
              <a:t>where</a:t>
            </a:r>
            <a:r>
              <a:rPr lang="nl-NL" dirty="0"/>
              <a:t>{$_.name –like “w*”}</a:t>
            </a:r>
          </a:p>
        </p:txBody>
      </p:sp>
    </p:spTree>
    <p:extLst>
      <p:ext uri="{BB962C8B-B14F-4D97-AF65-F5344CB8AC3E}">
        <p14:creationId xmlns:p14="http://schemas.microsoft.com/office/powerpoint/2010/main" val="258786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3AFFCA82-7250-4126-9DAF-D3CCE5267292}"/>
              </a:ext>
            </a:extLst>
          </p:cNvPr>
          <p:cNvSpPr/>
          <p:nvPr/>
        </p:nvSpPr>
        <p:spPr>
          <a:xfrm>
            <a:off x="6147166" y="2672865"/>
            <a:ext cx="4900243" cy="150641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Update-help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5D3BD8-0BF2-4A5D-BE50-489248A9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1800" dirty="0"/>
              <a:t>Get-</a:t>
            </a:r>
            <a:r>
              <a:rPr lang="nl-NL" sz="1800" dirty="0" err="1"/>
              <a:t>process</a:t>
            </a:r>
            <a:r>
              <a:rPr lang="nl-NL" sz="1800" dirty="0"/>
              <a:t>  -name </a:t>
            </a:r>
            <a:r>
              <a:rPr lang="nl-NL" sz="1800" dirty="0" err="1"/>
              <a:t>wuauserv</a:t>
            </a:r>
            <a:r>
              <a:rPr lang="nl-NL" sz="1800" dirty="0"/>
              <a:t>  | 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E65D3-023A-437D-89E3-DC430B22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9DC746-A5F1-43C8-B0C6-EAFEEB96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GB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4785B5-7CE8-4CC5-AC7A-BFDF14C2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BF4BE94-8B74-4584-844D-0C9CC5421AFB}"/>
              </a:ext>
            </a:extLst>
          </p:cNvPr>
          <p:cNvSpPr/>
          <p:nvPr/>
        </p:nvSpPr>
        <p:spPr>
          <a:xfrm>
            <a:off x="1141413" y="2675792"/>
            <a:ext cx="4900243" cy="15064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Get-help –update -force 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2645E54F-CFA2-48EC-B620-19F4B4BBD4AD}"/>
              </a:ext>
            </a:extLst>
          </p:cNvPr>
          <p:cNvSpPr/>
          <p:nvPr/>
        </p:nvSpPr>
        <p:spPr>
          <a:xfrm>
            <a:off x="1141413" y="4284784"/>
            <a:ext cx="4900243" cy="1506416"/>
          </a:xfrm>
          <a:prstGeom prst="rect">
            <a:avLst/>
          </a:prstGeom>
          <a:solidFill>
            <a:srgbClr val="FA85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Set-help –name * -</a:t>
            </a:r>
            <a:r>
              <a:rPr lang="nl-NL" dirty="0" err="1"/>
              <a:t>confirm</a:t>
            </a:r>
            <a:r>
              <a:rPr lang="nl-NL" dirty="0"/>
              <a:t>:$</a:t>
            </a:r>
            <a:r>
              <a:rPr lang="nl-NL" dirty="0" err="1"/>
              <a:t>treu</a:t>
            </a:r>
            <a:endParaRPr lang="nl-NL" dirty="0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ACACF496-0E06-427D-A567-79FBF8B9C047}"/>
              </a:ext>
            </a:extLst>
          </p:cNvPr>
          <p:cNvSpPr/>
          <p:nvPr/>
        </p:nvSpPr>
        <p:spPr>
          <a:xfrm>
            <a:off x="6147167" y="4284784"/>
            <a:ext cx="4900243" cy="1506416"/>
          </a:xfrm>
          <a:prstGeom prst="rect">
            <a:avLst/>
          </a:prstGeom>
          <a:solidFill>
            <a:srgbClr val="FB5F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Get-service | select-object running</a:t>
            </a:r>
          </a:p>
        </p:txBody>
      </p:sp>
    </p:spTree>
    <p:extLst>
      <p:ext uri="{BB962C8B-B14F-4D97-AF65-F5344CB8AC3E}">
        <p14:creationId xmlns:p14="http://schemas.microsoft.com/office/powerpoint/2010/main" val="25795639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A20D80-3F07-406C-87F0-807651EEC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scripting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679970-9982-49EB-AED0-76930F598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666999"/>
            <a:ext cx="10347175" cy="3498909"/>
          </a:xfrm>
        </p:spPr>
        <p:txBody>
          <a:bodyPr>
            <a:normAutofit fontScale="250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nl-NL" altLang="nl-NL" sz="7200" dirty="0"/>
              <a:t>Het plaatsen van opdrachten in een file</a:t>
            </a:r>
            <a:br>
              <a:rPr lang="nl-NL" altLang="nl-NL" sz="7200" dirty="0"/>
            </a:br>
            <a:endParaRPr lang="nl-NL" altLang="nl-NL" sz="7200" dirty="0"/>
          </a:p>
          <a:p>
            <a:pPr>
              <a:buFont typeface="Wingdings" panose="05000000000000000000" pitchFamily="2" charset="2"/>
              <a:buChar char="§"/>
            </a:pPr>
            <a:r>
              <a:rPr lang="nl-NL" altLang="nl-NL" sz="7200" dirty="0" err="1"/>
              <a:t>Extentie</a:t>
            </a:r>
            <a:r>
              <a:rPr lang="nl-NL" altLang="nl-NL" sz="7200" dirty="0"/>
              <a:t> is &lt;</a:t>
            </a:r>
            <a:r>
              <a:rPr lang="nl-NL" altLang="nl-NL" sz="7200" dirty="0" err="1"/>
              <a:t>filename</a:t>
            </a:r>
            <a:r>
              <a:rPr lang="nl-NL" altLang="nl-NL" sz="7200" dirty="0"/>
              <a:t>&gt;.PS1</a:t>
            </a:r>
            <a:br>
              <a:rPr lang="nl-NL" altLang="nl-NL" sz="7200" dirty="0"/>
            </a:br>
            <a:endParaRPr lang="nl-NL" altLang="nl-NL" sz="7200" dirty="0"/>
          </a:p>
          <a:p>
            <a:pPr>
              <a:buFont typeface="Wingdings" panose="05000000000000000000" pitchFamily="2" charset="2"/>
              <a:buChar char="§"/>
            </a:pPr>
            <a:r>
              <a:rPr lang="nl-NL" altLang="nl-NL" sz="7200" dirty="0"/>
              <a:t>Script-editors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nl-NL" altLang="nl-NL" sz="7200" dirty="0">
                <a:solidFill>
                  <a:srgbClr val="FFC000"/>
                </a:solidFill>
              </a:rPr>
              <a:t>Powershell ISE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nl-NL" altLang="nl-NL" sz="7200" dirty="0">
                <a:solidFill>
                  <a:srgbClr val="FFC000"/>
                </a:solidFill>
              </a:rPr>
              <a:t>Visual Code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nl-NL" altLang="nl-NL" sz="7200" dirty="0" err="1">
                <a:solidFill>
                  <a:srgbClr val="FFC000"/>
                </a:solidFill>
              </a:rPr>
              <a:t>PowerGUI</a:t>
            </a:r>
            <a:r>
              <a:rPr lang="nl-NL" altLang="nl-NL" sz="7200" dirty="0">
                <a:solidFill>
                  <a:srgbClr val="FFC000"/>
                </a:solidFill>
              </a:rPr>
              <a:t> (</a:t>
            </a:r>
            <a:r>
              <a:rPr lang="nl-NL" altLang="nl-NL" sz="7200" dirty="0" err="1">
                <a:solidFill>
                  <a:srgbClr val="FFC000"/>
                </a:solidFill>
              </a:rPr>
              <a:t>Quest</a:t>
            </a:r>
            <a:r>
              <a:rPr lang="nl-NL" altLang="nl-NL" sz="7200" dirty="0">
                <a:solidFill>
                  <a:srgbClr val="FFC000"/>
                </a:solidFill>
              </a:rPr>
              <a:t>)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nl-NL" altLang="nl-NL" sz="7200" dirty="0" err="1">
                <a:solidFill>
                  <a:srgbClr val="FFC000"/>
                </a:solidFill>
              </a:rPr>
              <a:t>Notepad</a:t>
            </a:r>
            <a:r>
              <a:rPr lang="nl-NL" altLang="nl-NL" sz="7200" dirty="0">
                <a:solidFill>
                  <a:srgbClr val="FFC000"/>
                </a:solidFill>
              </a:rPr>
              <a:t> ++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nl-NL" altLang="nl-NL" sz="7200" dirty="0" err="1">
                <a:solidFill>
                  <a:srgbClr val="FFC000"/>
                </a:solidFill>
              </a:rPr>
              <a:t>PrimalForms</a:t>
            </a:r>
            <a:r>
              <a:rPr lang="nl-NL" altLang="nl-NL" sz="7200" dirty="0">
                <a:solidFill>
                  <a:srgbClr val="FFC000"/>
                </a:solidFill>
              </a:rPr>
              <a:t> (Niet Gratis)</a:t>
            </a:r>
          </a:p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2200F2A-7E60-4984-91F7-C177F450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6E933E9-13CB-443F-8018-F5E9B9EBB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062BED4-8C49-4F73-8824-5A61BB46B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4091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8B41AB-76A7-4A8F-9177-5AFF4FCA3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scripting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6AE622-6D0F-447A-8BEE-8BE144306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A1AF84C-8D84-43DD-A54B-6A51148DC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46595C1-AD05-41B6-899A-937FC9EA6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CF9DB70-3F9D-4003-9866-3F47472CFEDD}"/>
              </a:ext>
            </a:extLst>
          </p:cNvPr>
          <p:cNvSpPr txBox="1">
            <a:spLocks/>
          </p:cNvSpPr>
          <p:nvPr/>
        </p:nvSpPr>
        <p:spPr>
          <a:xfrm>
            <a:off x="1141413" y="2679489"/>
            <a:ext cx="9905998" cy="3285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nl-NL" altLang="nl-NL" sz="1900" dirty="0"/>
              <a:t>PS1 </a:t>
            </a:r>
            <a:r>
              <a:rPr lang="nl-NL" altLang="nl-NL" sz="1900" dirty="0" err="1"/>
              <a:t>filename</a:t>
            </a:r>
            <a:r>
              <a:rPr lang="nl-NL" altLang="nl-NL" sz="1900" dirty="0"/>
              <a:t> extension staat niet naar powershell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sz="1900" dirty="0"/>
              <a:t>Scripts draaien alleen met het volledige pad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nl-NL" altLang="nl-NL" sz="1900" dirty="0">
                <a:solidFill>
                  <a:srgbClr val="FFC000"/>
                </a:solidFill>
              </a:rPr>
              <a:t>D:\</a:t>
            </a:r>
            <a:r>
              <a:rPr lang="nl-NL" altLang="nl-NL" sz="1900" dirty="0">
                <a:solidFill>
                  <a:schemeClr val="tx1"/>
                </a:solidFill>
              </a:rPr>
              <a:t>script.ps1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nl-NL" altLang="nl-NL" sz="1900" dirty="0">
                <a:solidFill>
                  <a:srgbClr val="FFC000"/>
                </a:solidFill>
              </a:rPr>
              <a:t>.\</a:t>
            </a:r>
            <a:r>
              <a:rPr lang="nl-NL" altLang="nl-NL" sz="1900" dirty="0">
                <a:solidFill>
                  <a:schemeClr val="tx1"/>
                </a:solidFill>
              </a:rPr>
              <a:t>script.ps1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nl-NL" altLang="nl-NL" sz="1900" dirty="0">
                <a:solidFill>
                  <a:schemeClr val="tx1"/>
                </a:solidFill>
              </a:rPr>
              <a:t>script.ps1 </a:t>
            </a:r>
            <a:r>
              <a:rPr lang="nl-NL" altLang="nl-NL" sz="1900" dirty="0">
                <a:solidFill>
                  <a:srgbClr val="FFC000"/>
                </a:solidFill>
              </a:rPr>
              <a:t>[tab]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sz="1900" dirty="0"/>
              <a:t>Scripts draaien niet door de </a:t>
            </a:r>
            <a:r>
              <a:rPr lang="nl-NL" altLang="nl-NL" sz="1900" dirty="0" err="1"/>
              <a:t>execution</a:t>
            </a:r>
            <a:r>
              <a:rPr lang="nl-NL" altLang="nl-NL" sz="1900" dirty="0"/>
              <a:t> policy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nl-NL" altLang="nl-NL" sz="1900" dirty="0" err="1"/>
              <a:t>Restricted</a:t>
            </a:r>
            <a:r>
              <a:rPr lang="nl-NL" altLang="nl-NL" sz="1900" dirty="0"/>
              <a:t>		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nl-NL" altLang="nl-NL" sz="1900" dirty="0" err="1"/>
              <a:t>AllSigned</a:t>
            </a:r>
            <a:endParaRPr lang="nl-NL" altLang="nl-NL" sz="1900" dirty="0"/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nl-NL" altLang="nl-NL" sz="1900" dirty="0" err="1"/>
              <a:t>Remotesigned</a:t>
            </a:r>
            <a:endParaRPr lang="nl-NL" altLang="nl-NL" sz="1900" dirty="0"/>
          </a:p>
          <a:p>
            <a:endParaRPr lang="en-US" alt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2DBC745-CBE7-4C56-9CE0-E19CAE2A1AC0}"/>
              </a:ext>
            </a:extLst>
          </p:cNvPr>
          <p:cNvSpPr txBox="1">
            <a:spLocks/>
          </p:cNvSpPr>
          <p:nvPr/>
        </p:nvSpPr>
        <p:spPr bwMode="auto">
          <a:xfrm>
            <a:off x="6422426" y="4698993"/>
            <a:ext cx="2536825" cy="78646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nl-NL" b="1" dirty="0" err="1">
                <a:solidFill>
                  <a:srgbClr val="FF7053"/>
                </a:solidFill>
                <a:cs typeface="+mn-cs"/>
              </a:rPr>
              <a:t>Unrestricted</a:t>
            </a:r>
            <a:endParaRPr lang="nl-NL" b="1" dirty="0">
              <a:solidFill>
                <a:srgbClr val="FF7053"/>
              </a:solidFill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nl-NL" b="1" dirty="0">
                <a:solidFill>
                  <a:srgbClr val="FF7053"/>
                </a:solidFill>
                <a:cs typeface="+mn-cs"/>
              </a:rPr>
              <a:t>Bypass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nl-NL" sz="2000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365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3D2861-7D2B-45FD-9216-5473BA76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Scripting : scope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43E428E-C82C-42D5-84E4-8F62CB5F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0201EA3-A4DD-408C-87C1-0CB1DF6B3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A38A00D-C131-42DC-802A-32A6E888E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14D46EA5-FA27-46F0-A2BE-E6D7E48828E0}"/>
              </a:ext>
            </a:extLst>
          </p:cNvPr>
          <p:cNvSpPr txBox="1">
            <a:spLocks/>
          </p:cNvSpPr>
          <p:nvPr/>
        </p:nvSpPr>
        <p:spPr>
          <a:xfrm>
            <a:off x="1141413" y="2471955"/>
            <a:ext cx="9905998" cy="3262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nl-NL" dirty="0"/>
              <a:t>Global</a:t>
            </a:r>
          </a:p>
          <a:p>
            <a:r>
              <a:rPr lang="nl-NL" altLang="nl-NL" dirty="0"/>
              <a:t>Script</a:t>
            </a:r>
          </a:p>
          <a:p>
            <a:r>
              <a:rPr lang="nl-NL" altLang="nl-NL" dirty="0" err="1"/>
              <a:t>Function</a:t>
            </a:r>
            <a:endParaRPr lang="nl-NL" altLang="nl-NL" dirty="0"/>
          </a:p>
          <a:p>
            <a:endParaRPr lang="en-US" altLang="nl-NL" dirty="0"/>
          </a:p>
        </p:txBody>
      </p:sp>
      <p:grpSp>
        <p:nvGrpSpPr>
          <p:cNvPr id="28" name="Groep 27">
            <a:extLst>
              <a:ext uri="{FF2B5EF4-FFF2-40B4-BE49-F238E27FC236}">
                <a16:creationId xmlns:a16="http://schemas.microsoft.com/office/drawing/2014/main" id="{5EA605A0-923B-46E1-9157-DCD277A522FA}"/>
              </a:ext>
            </a:extLst>
          </p:cNvPr>
          <p:cNvGrpSpPr/>
          <p:nvPr/>
        </p:nvGrpSpPr>
        <p:grpSpPr>
          <a:xfrm>
            <a:off x="3867326" y="2327462"/>
            <a:ext cx="5712902" cy="3200883"/>
            <a:chOff x="3741491" y="3008477"/>
            <a:chExt cx="5461232" cy="2981263"/>
          </a:xfrm>
        </p:grpSpPr>
        <p:sp>
          <p:nvSpPr>
            <p:cNvPr id="18" name="Rounded Rectangle 34">
              <a:extLst>
                <a:ext uri="{FF2B5EF4-FFF2-40B4-BE49-F238E27FC236}">
                  <a16:creationId xmlns:a16="http://schemas.microsoft.com/office/drawing/2014/main" id="{B3BB8989-72CF-453A-B017-06FA7C3709D1}"/>
                </a:ext>
              </a:extLst>
            </p:cNvPr>
            <p:cNvSpPr/>
            <p:nvPr/>
          </p:nvSpPr>
          <p:spPr>
            <a:xfrm>
              <a:off x="3741491" y="3008477"/>
              <a:ext cx="5461232" cy="2981263"/>
            </a:xfrm>
            <a:prstGeom prst="roundRect">
              <a:avLst/>
            </a:prstGeom>
            <a:solidFill>
              <a:schemeClr val="tx2">
                <a:lumMod val="90000"/>
              </a:schemeClr>
            </a:solidFill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  <a:scene3d>
              <a:camera prst="perspectiveFront" fov="2700000">
                <a:rot lat="20376000" lon="1938000" rev="20112001"/>
              </a:camera>
              <a:lightRig rig="soft" dir="t">
                <a:rot lat="0" lon="0" rev="0"/>
              </a:lightRig>
            </a:scene3d>
            <a:sp3d prstMaterial="translucentPowder">
              <a:bevelT w="203200" h="50800" prst="softRound"/>
            </a:sp3d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r>
                <a:rPr lang="nl-NL" dirty="0">
                  <a:solidFill>
                    <a:schemeClr val="bg1"/>
                  </a:solidFill>
                </a:rPr>
                <a:t>Global</a:t>
              </a:r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</p:txBody>
        </p:sp>
        <p:sp>
          <p:nvSpPr>
            <p:cNvPr id="19" name="Rounded Rectangle 35">
              <a:extLst>
                <a:ext uri="{FF2B5EF4-FFF2-40B4-BE49-F238E27FC236}">
                  <a16:creationId xmlns:a16="http://schemas.microsoft.com/office/drawing/2014/main" id="{CDA0A356-9D40-4F9D-96FE-B5654837DF97}"/>
                </a:ext>
              </a:extLst>
            </p:cNvPr>
            <p:cNvSpPr/>
            <p:nvPr/>
          </p:nvSpPr>
          <p:spPr>
            <a:xfrm>
              <a:off x="4509996" y="3233709"/>
              <a:ext cx="1937986" cy="2121720"/>
            </a:xfrm>
            <a:prstGeom prst="round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  <a:scene3d>
              <a:camera prst="perspectiveFront" fov="2700000">
                <a:rot lat="20376000" lon="1938000" rev="20112001"/>
              </a:camera>
              <a:lightRig rig="soft" dir="t">
                <a:rot lat="0" lon="0" rev="0"/>
              </a:lightRig>
            </a:scene3d>
            <a:sp3d prstMaterial="translucentPowder">
              <a:bevelT w="203200" h="508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r>
                <a:rPr lang="nl-NL" dirty="0"/>
                <a:t>Script1</a:t>
              </a:r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</p:txBody>
        </p:sp>
        <p:sp>
          <p:nvSpPr>
            <p:cNvPr id="21" name="TextBox 39">
              <a:extLst>
                <a:ext uri="{FF2B5EF4-FFF2-40B4-BE49-F238E27FC236}">
                  <a16:creationId xmlns:a16="http://schemas.microsoft.com/office/drawing/2014/main" id="{E60AE9EF-189B-44D9-B809-28F6104509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5105" y="3979301"/>
              <a:ext cx="1633537" cy="36933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glow rad="63500">
                <a:schemeClr val="accent1">
                  <a:satMod val="175000"/>
                  <a:alpha val="40000"/>
                </a:schemeClr>
              </a:glow>
              <a:outerShdw blurRad="127000" dist="38100" dir="2700000" algn="ctr">
                <a:srgbClr val="000000">
                  <a:alpha val="45000"/>
                </a:srgbClr>
              </a:outerShdw>
            </a:effectLst>
            <a:scene3d>
              <a:camera prst="perspectiveFront" fov="2700000">
                <a:rot lat="20376000" lon="1938000" rev="20112001"/>
              </a:camera>
              <a:lightRig rig="soft" dir="t">
                <a:rot lat="0" lon="0" rev="0"/>
              </a:lightRig>
            </a:scene3d>
            <a:sp3d prstMaterial="translucentPowder">
              <a:bevelT w="203200" h="50800" prst="softRound"/>
            </a:sp3d>
          </p:spPr>
          <p:txBody>
            <a:bodyPr>
              <a:spAutoFit/>
            </a:bodyPr>
            <a:lstStyle>
              <a:lvl1pPr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►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1pPr>
              <a:lvl2pPr marL="742950" indent="-285750"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●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2pPr>
              <a:lvl3pPr marL="1143000" indent="-228600"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○"/>
                <a:defRPr sz="2400">
                  <a:solidFill>
                    <a:schemeClr val="tx1"/>
                  </a:solidFill>
                  <a:latin typeface="Century Gothic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nl-NL" sz="1800" b="0" dirty="0">
                  <a:latin typeface="Arial" charset="0"/>
                </a:rPr>
                <a:t>Function 1</a:t>
              </a:r>
              <a:endParaRPr lang="nl-NL" altLang="nl-NL" sz="1800" b="0" dirty="0">
                <a:latin typeface="Arial" charset="0"/>
              </a:endParaRPr>
            </a:p>
          </p:txBody>
        </p:sp>
        <p:sp>
          <p:nvSpPr>
            <p:cNvPr id="22" name="TextBox 42">
              <a:extLst>
                <a:ext uri="{FF2B5EF4-FFF2-40B4-BE49-F238E27FC236}">
                  <a16:creationId xmlns:a16="http://schemas.microsoft.com/office/drawing/2014/main" id="{D574B740-31DB-41D3-964E-60192ACECD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09996" y="4429319"/>
              <a:ext cx="1633537" cy="36933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  <a:scene3d>
              <a:camera prst="perspectiveFront" fov="2700000">
                <a:rot lat="20376000" lon="1938000" rev="20112001"/>
              </a:camera>
              <a:lightRig rig="soft" dir="t">
                <a:rot lat="0" lon="0" rev="0"/>
              </a:lightRig>
            </a:scene3d>
            <a:sp3d prstMaterial="translucentPowder">
              <a:bevelT w="203200" h="50800" prst="softRound"/>
            </a:sp3d>
          </p:spPr>
          <p:txBody>
            <a:bodyPr>
              <a:spAutoFit/>
            </a:bodyPr>
            <a:lstStyle>
              <a:lvl1pPr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►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1pPr>
              <a:lvl2pPr marL="742950" indent="-285750"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●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2pPr>
              <a:lvl3pPr marL="1143000" indent="-228600"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○"/>
                <a:defRPr sz="2400">
                  <a:solidFill>
                    <a:schemeClr val="tx1"/>
                  </a:solidFill>
                  <a:latin typeface="Century Gothic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nl-NL" sz="1800" b="0" dirty="0">
                  <a:latin typeface="Arial" charset="0"/>
                </a:rPr>
                <a:t>Function 2</a:t>
              </a:r>
              <a:endParaRPr lang="nl-NL" altLang="nl-NL" sz="1800" b="0" dirty="0">
                <a:latin typeface="Arial" charset="0"/>
              </a:endParaRPr>
            </a:p>
          </p:txBody>
        </p:sp>
        <p:sp>
          <p:nvSpPr>
            <p:cNvPr id="23" name="Rounded Rectangle 49">
              <a:extLst>
                <a:ext uri="{FF2B5EF4-FFF2-40B4-BE49-F238E27FC236}">
                  <a16:creationId xmlns:a16="http://schemas.microsoft.com/office/drawing/2014/main" id="{CADF2AC5-3039-4582-874D-03B7ED37EFA8}"/>
                </a:ext>
              </a:extLst>
            </p:cNvPr>
            <p:cNvSpPr/>
            <p:nvPr/>
          </p:nvSpPr>
          <p:spPr>
            <a:xfrm>
              <a:off x="6447982" y="3667575"/>
              <a:ext cx="1991343" cy="2262153"/>
            </a:xfrm>
            <a:prstGeom prst="roundRect">
              <a:avLst/>
            </a:prstGeom>
            <a:solidFill>
              <a:schemeClr val="bg1">
                <a:lumMod val="75000"/>
                <a:lumOff val="25000"/>
              </a:schemeClr>
            </a:solidFill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  <a:scene3d>
              <a:camera prst="perspectiveFront" fov="2700000">
                <a:rot lat="20376000" lon="1938000" rev="20112001"/>
              </a:camera>
              <a:lightRig rig="soft" dir="t">
                <a:rot lat="0" lon="0" rev="0"/>
              </a:lightRig>
            </a:scene3d>
            <a:sp3d prstMaterial="translucentPowder">
              <a:bevelT w="203200" h="508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r>
                <a:rPr lang="nl-NL" dirty="0"/>
                <a:t>Script 2</a:t>
              </a:r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  <a:p>
              <a:pPr algn="ctr" eaLnBrk="1" hangingPunct="1">
                <a:defRPr/>
              </a:pPr>
              <a:endParaRPr lang="nl-NL" dirty="0"/>
            </a:p>
          </p:txBody>
        </p:sp>
        <p:sp>
          <p:nvSpPr>
            <p:cNvPr id="25" name="TextBox 52">
              <a:extLst>
                <a:ext uri="{FF2B5EF4-FFF2-40B4-BE49-F238E27FC236}">
                  <a16:creationId xmlns:a16="http://schemas.microsoft.com/office/drawing/2014/main" id="{7CAC4F63-DF6B-43E9-AC4C-506A90DA26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3458" y="4447158"/>
              <a:ext cx="1708755" cy="36933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  <a:scene3d>
              <a:camera prst="perspectiveFront" fov="2700000">
                <a:rot lat="20376000" lon="1938000" rev="20112001"/>
              </a:camera>
              <a:lightRig rig="soft" dir="t">
                <a:rot lat="0" lon="0" rev="0"/>
              </a:lightRig>
            </a:scene3d>
            <a:sp3d prstMaterial="translucentPowder">
              <a:bevelT w="203200" h="50800" prst="softRound"/>
            </a:sp3d>
          </p:spPr>
          <p:txBody>
            <a:bodyPr wrap="square">
              <a:spAutoFit/>
            </a:bodyPr>
            <a:lstStyle>
              <a:lvl1pPr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►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1pPr>
              <a:lvl2pPr marL="742950" indent="-285750"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●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2pPr>
              <a:lvl3pPr marL="1143000" indent="-228600"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○"/>
                <a:defRPr sz="2400">
                  <a:solidFill>
                    <a:schemeClr val="tx1"/>
                  </a:solidFill>
                  <a:latin typeface="Century Gothic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nl-NL" sz="1800" b="0" dirty="0">
                  <a:latin typeface="Arial" charset="0"/>
                </a:rPr>
                <a:t>Function 3</a:t>
              </a:r>
              <a:endParaRPr lang="nl-NL" altLang="nl-NL" sz="1800" b="0" dirty="0">
                <a:latin typeface="Arial" charset="0"/>
              </a:endParaRPr>
            </a:p>
          </p:txBody>
        </p:sp>
        <p:sp>
          <p:nvSpPr>
            <p:cNvPr id="26" name="TextBox 54">
              <a:extLst>
                <a:ext uri="{FF2B5EF4-FFF2-40B4-BE49-F238E27FC236}">
                  <a16:creationId xmlns:a16="http://schemas.microsoft.com/office/drawing/2014/main" id="{F5087755-C2ED-4765-9618-1CE0AA68D9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38699" y="4941035"/>
              <a:ext cx="1708755" cy="36933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  <a:scene3d>
              <a:camera prst="perspectiveFront" fov="2700000">
                <a:rot lat="20376000" lon="1938000" rev="20112001"/>
              </a:camera>
              <a:lightRig rig="soft" dir="t">
                <a:rot lat="0" lon="0" rev="0"/>
              </a:lightRig>
            </a:scene3d>
            <a:sp3d prstMaterial="translucentPowder">
              <a:bevelT w="203200" h="50800" prst="softRound"/>
            </a:sp3d>
          </p:spPr>
          <p:txBody>
            <a:bodyPr wrap="square">
              <a:spAutoFit/>
            </a:bodyPr>
            <a:lstStyle>
              <a:lvl1pPr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►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1pPr>
              <a:lvl2pPr marL="742950" indent="-285750"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●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2pPr>
              <a:lvl3pPr marL="1143000" indent="-228600">
                <a:spcBef>
                  <a:spcPts val="200"/>
                </a:spcBef>
                <a:spcAft>
                  <a:spcPts val="200"/>
                </a:spcAft>
                <a:buFont typeface="Century Gothic" pitchFamily="34" charset="0"/>
                <a:buChar char="○"/>
                <a:defRPr sz="2400">
                  <a:solidFill>
                    <a:schemeClr val="tx1"/>
                  </a:solidFill>
                  <a:latin typeface="Century Gothic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 3" pitchFamily="18" charset="2"/>
                <a:buChar char="u"/>
                <a:defRPr sz="2400" b="1">
                  <a:solidFill>
                    <a:schemeClr val="tx1"/>
                  </a:solidFill>
                  <a:latin typeface="Century Gothic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nl-NL" sz="1800" b="0" dirty="0">
                  <a:latin typeface="Arial" charset="0"/>
                </a:rPr>
                <a:t>Function 4</a:t>
              </a:r>
              <a:endParaRPr lang="nl-NL" altLang="nl-NL" sz="1800" b="0" dirty="0"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2428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F96B98-E893-4C66-9F1D-1EA1E69A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scripting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954BAE2-4397-4707-8C22-6B0C08082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0183625-C6A7-40C4-911E-D64C8FC94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CF756E1-CFBC-471A-81E3-DF3B14367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C7EBCB9-AEAA-4841-8C52-B7049C2A9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6225A41-98BD-4328-BA8B-B5C364D44595}"/>
              </a:ext>
            </a:extLst>
          </p:cNvPr>
          <p:cNvSpPr txBox="1">
            <a:spLocks/>
          </p:cNvSpPr>
          <p:nvPr/>
        </p:nvSpPr>
        <p:spPr>
          <a:xfrm>
            <a:off x="1183809" y="2637460"/>
            <a:ext cx="4788484" cy="320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nl-NL" dirty="0"/>
              <a:t>Parametiseren van Script</a:t>
            </a:r>
          </a:p>
          <a:p>
            <a:endParaRPr lang="en-US" altLang="nl-NL" dirty="0"/>
          </a:p>
          <a:p>
            <a:r>
              <a:rPr lang="en-US" altLang="nl-NL" dirty="0"/>
              <a:t>Param()</a:t>
            </a:r>
          </a:p>
          <a:p>
            <a:r>
              <a:rPr lang="en-US" altLang="nl-NL" dirty="0"/>
              <a:t>Begin{ }</a:t>
            </a:r>
          </a:p>
          <a:p>
            <a:r>
              <a:rPr lang="en-US" altLang="nl-NL" dirty="0"/>
              <a:t>Process { }</a:t>
            </a:r>
          </a:p>
          <a:p>
            <a:r>
              <a:rPr lang="en-US" altLang="nl-NL" dirty="0"/>
              <a:t>End { }</a:t>
            </a:r>
          </a:p>
          <a:p>
            <a:endParaRPr lang="en-US" altLang="nl-NL" dirty="0"/>
          </a:p>
          <a:p>
            <a:r>
              <a:rPr lang="en-US" altLang="nl-NL" dirty="0"/>
              <a:t>Tip : ctrl + J in ISE</a:t>
            </a:r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4111FCD2-AB4E-4198-A670-430A07D11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085" y="1573233"/>
            <a:ext cx="3098081" cy="2024124"/>
          </a:xfrm>
          <a:prstGeom prst="rect">
            <a:avLst/>
          </a:prstGeom>
        </p:spPr>
      </p:pic>
      <p:pic>
        <p:nvPicPr>
          <p:cNvPr id="17" name="Picture 11">
            <a:extLst>
              <a:ext uri="{FF2B5EF4-FFF2-40B4-BE49-F238E27FC236}">
                <a16:creationId xmlns:a16="http://schemas.microsoft.com/office/drawing/2014/main" id="{2CAA5127-150A-475D-85AA-54CAE3C16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207" y="242982"/>
            <a:ext cx="8136141" cy="4808076"/>
          </a:xfrm>
          <a:prstGeom prst="rect">
            <a:avLst/>
          </a:prstGeom>
        </p:spPr>
      </p:pic>
      <p:pic>
        <p:nvPicPr>
          <p:cNvPr id="18" name="Picture 19">
            <a:extLst>
              <a:ext uri="{FF2B5EF4-FFF2-40B4-BE49-F238E27FC236}">
                <a16:creationId xmlns:a16="http://schemas.microsoft.com/office/drawing/2014/main" id="{F1322360-7330-4A68-AD37-7F1F70447C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751" y="1166564"/>
            <a:ext cx="5405578" cy="1244224"/>
          </a:xfrm>
          <a:prstGeom prst="rect">
            <a:avLst/>
          </a:prstGeom>
        </p:spPr>
      </p:pic>
      <p:pic>
        <p:nvPicPr>
          <p:cNvPr id="19" name="Picture 13">
            <a:extLst>
              <a:ext uri="{FF2B5EF4-FFF2-40B4-BE49-F238E27FC236}">
                <a16:creationId xmlns:a16="http://schemas.microsoft.com/office/drawing/2014/main" id="{F3CA4D1B-51FF-48C1-B394-B3338CEC51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7751" y="1565216"/>
            <a:ext cx="8207692" cy="1223312"/>
          </a:xfrm>
          <a:prstGeom prst="rect">
            <a:avLst/>
          </a:prstGeom>
        </p:spPr>
      </p:pic>
      <p:pic>
        <p:nvPicPr>
          <p:cNvPr id="20" name="Picture 15">
            <a:extLst>
              <a:ext uri="{FF2B5EF4-FFF2-40B4-BE49-F238E27FC236}">
                <a16:creationId xmlns:a16="http://schemas.microsoft.com/office/drawing/2014/main" id="{37ABB66C-4177-4837-AF3B-CAF3AEDC9C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4252" y="788945"/>
            <a:ext cx="8876857" cy="5280109"/>
          </a:xfrm>
          <a:prstGeom prst="rect">
            <a:avLst/>
          </a:prstGeom>
        </p:spPr>
      </p:pic>
      <p:pic>
        <p:nvPicPr>
          <p:cNvPr id="21" name="Picture 17">
            <a:extLst>
              <a:ext uri="{FF2B5EF4-FFF2-40B4-BE49-F238E27FC236}">
                <a16:creationId xmlns:a16="http://schemas.microsoft.com/office/drawing/2014/main" id="{755BFABD-91F4-4744-A78A-BD3334E805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4252" y="2090904"/>
            <a:ext cx="8244071" cy="146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47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3D2861-7D2B-45FD-9216-5473BA76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Belangrijke </a:t>
            </a:r>
            <a:r>
              <a:rPr lang="nl-NL" dirty="0" err="1"/>
              <a:t>Cmdlets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43E428E-C82C-42D5-84E4-8F62CB5F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0201EA3-A4DD-408C-87C1-0CB1DF6B3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A38A00D-C131-42DC-802A-32A6E888E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14D46EA5-FA27-46F0-A2BE-E6D7E48828E0}"/>
              </a:ext>
            </a:extLst>
          </p:cNvPr>
          <p:cNvSpPr txBox="1">
            <a:spLocks/>
          </p:cNvSpPr>
          <p:nvPr/>
        </p:nvSpPr>
        <p:spPr>
          <a:xfrm>
            <a:off x="1141413" y="2471955"/>
            <a:ext cx="3569924" cy="3262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nl-NL" dirty="0"/>
              <a:t>Get-help</a:t>
            </a:r>
          </a:p>
          <a:p>
            <a:r>
              <a:rPr lang="nl-NL" altLang="nl-NL" dirty="0"/>
              <a:t>Set-</a:t>
            </a:r>
            <a:r>
              <a:rPr lang="nl-NL" altLang="nl-NL" dirty="0" err="1"/>
              <a:t>executionpolicy</a:t>
            </a:r>
            <a:endParaRPr lang="nl-NL" altLang="nl-NL" dirty="0"/>
          </a:p>
          <a:p>
            <a:r>
              <a:rPr lang="nl-NL" altLang="nl-NL" dirty="0"/>
              <a:t>Get-service</a:t>
            </a:r>
          </a:p>
          <a:p>
            <a:r>
              <a:rPr lang="nl-NL" altLang="nl-NL" dirty="0" err="1"/>
              <a:t>ConvertTo</a:t>
            </a:r>
            <a:r>
              <a:rPr lang="nl-NL" altLang="nl-NL" dirty="0"/>
              <a:t>-Html</a:t>
            </a:r>
          </a:p>
          <a:p>
            <a:r>
              <a:rPr lang="nl-NL" altLang="nl-NL" dirty="0"/>
              <a:t>Export-CSV</a:t>
            </a:r>
          </a:p>
          <a:p>
            <a:r>
              <a:rPr lang="nl-NL" altLang="nl-NL" dirty="0"/>
              <a:t>Select-Object</a:t>
            </a:r>
          </a:p>
          <a:p>
            <a:r>
              <a:rPr lang="nl-NL" altLang="nl-NL" dirty="0"/>
              <a:t>Get-eventlog</a:t>
            </a:r>
          </a:p>
          <a:p>
            <a:r>
              <a:rPr lang="nl-NL" altLang="nl-NL" dirty="0"/>
              <a:t>Get-</a:t>
            </a:r>
            <a:r>
              <a:rPr lang="nl-NL" altLang="nl-NL" dirty="0" err="1"/>
              <a:t>process</a:t>
            </a:r>
            <a:endParaRPr lang="nl-NL" altLang="nl-NL" dirty="0"/>
          </a:p>
          <a:p>
            <a:r>
              <a:rPr lang="nl-NL" altLang="nl-NL" dirty="0"/>
              <a:t>Stop-</a:t>
            </a:r>
            <a:r>
              <a:rPr lang="nl-NL" altLang="nl-NL" dirty="0" err="1"/>
              <a:t>process</a:t>
            </a:r>
            <a:endParaRPr lang="nl-NL" altLang="nl-NL" dirty="0"/>
          </a:p>
          <a:p>
            <a:endParaRPr lang="en-US" altLang="nl-NL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7819F27-4F1B-4009-BD21-A4EFC8A39CE1}"/>
              </a:ext>
            </a:extLst>
          </p:cNvPr>
          <p:cNvSpPr txBox="1">
            <a:spLocks/>
          </p:cNvSpPr>
          <p:nvPr/>
        </p:nvSpPr>
        <p:spPr>
          <a:xfrm>
            <a:off x="5247504" y="2493278"/>
            <a:ext cx="3569924" cy="3262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nl-NL" dirty="0"/>
              <a:t>Get-</a:t>
            </a:r>
            <a:r>
              <a:rPr lang="nl-NL" altLang="nl-NL" dirty="0" err="1"/>
              <a:t>childitem</a:t>
            </a:r>
            <a:endParaRPr lang="nl-NL" altLang="nl-NL" dirty="0"/>
          </a:p>
          <a:p>
            <a:r>
              <a:rPr lang="nl-NL" altLang="nl-NL" dirty="0"/>
              <a:t>Get-alias</a:t>
            </a:r>
          </a:p>
          <a:p>
            <a:r>
              <a:rPr lang="nl-NL" altLang="nl-NL" dirty="0"/>
              <a:t>Get-</a:t>
            </a:r>
            <a:r>
              <a:rPr lang="nl-NL" altLang="nl-NL" dirty="0" err="1"/>
              <a:t>command</a:t>
            </a:r>
            <a:endParaRPr lang="nl-NL" altLang="nl-NL" dirty="0"/>
          </a:p>
          <a:p>
            <a:r>
              <a:rPr lang="nl-NL" altLang="nl-NL" dirty="0" err="1"/>
              <a:t>Sort</a:t>
            </a:r>
            <a:r>
              <a:rPr lang="nl-NL" altLang="nl-NL" dirty="0"/>
              <a:t>-object</a:t>
            </a:r>
          </a:p>
          <a:p>
            <a:r>
              <a:rPr lang="nl-NL" altLang="nl-NL" dirty="0" err="1"/>
              <a:t>Where</a:t>
            </a:r>
            <a:r>
              <a:rPr lang="nl-NL" altLang="nl-NL" dirty="0"/>
              <a:t>-object</a:t>
            </a:r>
          </a:p>
          <a:p>
            <a:r>
              <a:rPr lang="nl-NL" altLang="nl-NL" dirty="0" err="1"/>
              <a:t>Foreach</a:t>
            </a:r>
            <a:r>
              <a:rPr lang="nl-NL" altLang="nl-NL" dirty="0"/>
              <a:t>-Object</a:t>
            </a:r>
          </a:p>
          <a:p>
            <a:r>
              <a:rPr lang="nl-NL" altLang="nl-NL" dirty="0"/>
              <a:t>Format-list /Format-</a:t>
            </a:r>
            <a:r>
              <a:rPr lang="nl-NL" altLang="nl-NL" dirty="0" err="1"/>
              <a:t>table</a:t>
            </a:r>
            <a:endParaRPr lang="nl-NL" altLang="nl-NL" dirty="0"/>
          </a:p>
          <a:p>
            <a:r>
              <a:rPr lang="nl-NL" altLang="nl-NL" dirty="0"/>
              <a:t>Get-</a:t>
            </a:r>
            <a:r>
              <a:rPr lang="nl-NL" altLang="nl-NL" dirty="0" err="1"/>
              <a:t>psprovider</a:t>
            </a:r>
            <a:endParaRPr lang="nl-NL" altLang="nl-NL" dirty="0"/>
          </a:p>
          <a:p>
            <a:r>
              <a:rPr lang="nl-NL" altLang="nl-NL" dirty="0"/>
              <a:t>Get-</a:t>
            </a:r>
            <a:r>
              <a:rPr lang="nl-NL" altLang="nl-NL" dirty="0" err="1"/>
              <a:t>psdrive</a:t>
            </a:r>
            <a:endParaRPr lang="nl-NL" altLang="nl-NL" dirty="0"/>
          </a:p>
          <a:p>
            <a:r>
              <a:rPr lang="nl-NL" altLang="nl-NL" dirty="0"/>
              <a:t>New-</a:t>
            </a:r>
            <a:r>
              <a:rPr lang="nl-NL" altLang="nl-NL" dirty="0" err="1"/>
              <a:t>variable</a:t>
            </a:r>
            <a:r>
              <a:rPr lang="nl-NL" altLang="nl-NL" dirty="0"/>
              <a:t> </a:t>
            </a:r>
            <a:r>
              <a:rPr lang="nl-NL" altLang="nl-NL" sz="1500" dirty="0"/>
              <a:t>(get/set/</a:t>
            </a:r>
            <a:r>
              <a:rPr lang="nl-NL" altLang="nl-NL" sz="1500" dirty="0" err="1"/>
              <a:t>remove</a:t>
            </a:r>
            <a:r>
              <a:rPr lang="nl-NL" altLang="nl-NL" sz="1500" dirty="0"/>
              <a:t>)</a:t>
            </a:r>
          </a:p>
          <a:p>
            <a:endParaRPr lang="en-US" altLang="nl-NL" dirty="0"/>
          </a:p>
        </p:txBody>
      </p:sp>
    </p:spTree>
    <p:extLst>
      <p:ext uri="{BB962C8B-B14F-4D97-AF65-F5344CB8AC3E}">
        <p14:creationId xmlns:p14="http://schemas.microsoft.com/office/powerpoint/2010/main" val="17201518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4FA39D28-DFCD-468F-990D-C2C794772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107" y="0"/>
            <a:ext cx="10283786" cy="6858000"/>
          </a:xfrm>
          <a:prstGeom prst="rect">
            <a:avLst/>
          </a:prstGeom>
        </p:spPr>
      </p:pic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3AB19DA-F161-48D2-A581-367E53C60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8" name="Tijdelijke aanduiding voor datum 7">
            <a:extLst>
              <a:ext uri="{FF2B5EF4-FFF2-40B4-BE49-F238E27FC236}">
                <a16:creationId xmlns:a16="http://schemas.microsoft.com/office/drawing/2014/main" id="{0AE75C74-E684-40F6-9DCF-5FFFFF459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B252C202-439A-4333-B4DD-40508F4AF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333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5C0FA-54FF-416A-BE77-071867771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Basis : Console </a:t>
            </a:r>
            <a:r>
              <a:rPr lang="nl-NL" dirty="0" err="1"/>
              <a:t>verus</a:t>
            </a:r>
            <a:r>
              <a:rPr lang="nl-NL" dirty="0"/>
              <a:t> ISE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95AC3A7-695C-4C59-9329-D05D23E35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AB802AA-DE4C-4929-B7F7-07FDD3EED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692BD4-8624-449F-A0E7-A6C0A491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3855BF09-0414-48A3-8ADE-1831D884EC9C}"/>
              </a:ext>
            </a:extLst>
          </p:cNvPr>
          <p:cNvSpPr txBox="1"/>
          <p:nvPr/>
        </p:nvSpPr>
        <p:spPr>
          <a:xfrm>
            <a:off x="1273693" y="2555958"/>
            <a:ext cx="3385751" cy="2087890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pPr>
              <a:lnSpc>
                <a:spcPts val="2400"/>
              </a:lnSpc>
            </a:pPr>
            <a:r>
              <a:rPr lang="nl-NL" dirty="0"/>
              <a:t>Powershell Console</a:t>
            </a:r>
          </a:p>
          <a:p>
            <a:pPr>
              <a:lnSpc>
                <a:spcPts val="2400"/>
              </a:lnSpc>
            </a:pPr>
            <a:r>
              <a:rPr lang="nl-NL" dirty="0"/>
              <a:t>Powershell ISE</a:t>
            </a:r>
          </a:p>
          <a:p>
            <a:pPr>
              <a:lnSpc>
                <a:spcPts val="2400"/>
              </a:lnSpc>
            </a:pPr>
            <a:endParaRPr lang="nl-NL" dirty="0"/>
          </a:p>
          <a:p>
            <a:pPr>
              <a:lnSpc>
                <a:spcPts val="2400"/>
              </a:lnSpc>
            </a:pPr>
            <a:r>
              <a:rPr lang="nl-NL" dirty="0"/>
              <a:t>Tip : Run as </a:t>
            </a:r>
            <a:r>
              <a:rPr lang="nl-NL" u="sng" dirty="0">
                <a:solidFill>
                  <a:srgbClr val="FFC000"/>
                </a:solidFill>
              </a:rPr>
              <a:t>Administrator</a:t>
            </a:r>
            <a:r>
              <a:rPr lang="nl-NL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8" name="Content Placeholder 11">
            <a:extLst>
              <a:ext uri="{FF2B5EF4-FFF2-40B4-BE49-F238E27FC236}">
                <a16:creationId xmlns:a16="http://schemas.microsoft.com/office/drawing/2014/main" id="{0DB05DC2-97FC-4A51-BDB2-492C6A604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845328" y="2581823"/>
            <a:ext cx="4428652" cy="2062025"/>
          </a:xfrm>
          <a:prstGeom prst="rect">
            <a:avLst/>
          </a:prstGeom>
        </p:spPr>
      </p:pic>
      <p:pic>
        <p:nvPicPr>
          <p:cNvPr id="9" name="Picture 12">
            <a:hlinkClick r:id="rId3" action="ppaction://hlinkfile"/>
            <a:extLst>
              <a:ext uri="{FF2B5EF4-FFF2-40B4-BE49-F238E27FC236}">
                <a16:creationId xmlns:a16="http://schemas.microsoft.com/office/drawing/2014/main" id="{3DAD51A6-75AD-4137-BA10-B069CD12594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5914" y="4837834"/>
            <a:ext cx="967899" cy="967899"/>
          </a:xfrm>
          <a:prstGeom prst="rect">
            <a:avLst/>
          </a:prstGeom>
          <a:noFill/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Afbeelding 9">
            <a:hlinkClick r:id="rId5" action="ppaction://hlinkfile"/>
            <a:extLst>
              <a:ext uri="{FF2B5EF4-FFF2-40B4-BE49-F238E27FC236}">
                <a16:creationId xmlns:a16="http://schemas.microsoft.com/office/drawing/2014/main" id="{6E33ECEA-647A-40F6-AD0C-2739B8BF0C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5973" y="4822332"/>
            <a:ext cx="1600201" cy="1047702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544876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8D7215-160B-415B-AEB9-61BE87C5B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Basis : </a:t>
            </a:r>
            <a:r>
              <a:rPr lang="nl-NL" dirty="0" err="1"/>
              <a:t>CmdLets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Aliases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A17FF2-77E6-40EF-A96F-97BE0A675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2335684-FAE3-4F77-92AC-F4C4D0B4C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4427AE5-5FEC-47F7-915A-DF574619A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6F9390B8-149F-43F2-BFED-9270622EC18D}"/>
              </a:ext>
            </a:extLst>
          </p:cNvPr>
          <p:cNvSpPr txBox="1"/>
          <p:nvPr/>
        </p:nvSpPr>
        <p:spPr>
          <a:xfrm>
            <a:off x="1493133" y="3008004"/>
            <a:ext cx="7549188" cy="2783196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pPr>
              <a:defRPr/>
            </a:pPr>
            <a:r>
              <a:rPr lang="nl-NL" b="1" dirty="0">
                <a:solidFill>
                  <a:srgbClr val="FF7053"/>
                </a:solidFill>
              </a:rPr>
              <a:t>Alias		CMdlet</a:t>
            </a:r>
          </a:p>
          <a:p>
            <a:pPr>
              <a:defRPr/>
            </a:pPr>
            <a:r>
              <a:rPr lang="nl-NL" b="1" dirty="0"/>
              <a:t> </a:t>
            </a:r>
            <a:r>
              <a:rPr lang="nl-NL" dirty="0"/>
              <a:t>dir, ls		Get-ChildItem</a:t>
            </a:r>
          </a:p>
          <a:p>
            <a:pPr>
              <a:defRPr/>
            </a:pPr>
            <a:r>
              <a:rPr lang="nl-NL" dirty="0"/>
              <a:t> copy, cp	Copy-Item</a:t>
            </a:r>
          </a:p>
          <a:p>
            <a:pPr>
              <a:defRPr/>
            </a:pPr>
            <a:r>
              <a:rPr lang="nl-NL" dirty="0"/>
              <a:t> dir /s 		dir –recurse</a:t>
            </a:r>
          </a:p>
          <a:p>
            <a:pPr>
              <a:defRPr/>
            </a:pPr>
            <a:endParaRPr lang="nl-NL" b="1" dirty="0">
              <a:solidFill>
                <a:schemeClr val="bg1"/>
              </a:solidFill>
            </a:endParaRPr>
          </a:p>
          <a:p>
            <a:pPr>
              <a:lnSpc>
                <a:spcPts val="2400"/>
              </a:lnSpc>
            </a:pPr>
            <a:endParaRPr lang="en-US" b="1" dirty="0">
              <a:solidFill>
                <a:schemeClr val="bg1"/>
              </a:solidFill>
            </a:endParaRPr>
          </a:p>
          <a:p>
            <a:pPr>
              <a:lnSpc>
                <a:spcPts val="2400"/>
              </a:lnSpc>
            </a:pPr>
            <a:r>
              <a:rPr lang="en-US" b="1" dirty="0" err="1">
                <a:solidFill>
                  <a:srgbClr val="FF7053"/>
                </a:solidFill>
              </a:rPr>
              <a:t>Naamgeving</a:t>
            </a:r>
            <a:r>
              <a:rPr lang="en-US" b="1" dirty="0">
                <a:solidFill>
                  <a:srgbClr val="FF7053"/>
                </a:solidFill>
              </a:rPr>
              <a:t>: </a:t>
            </a:r>
            <a:r>
              <a:rPr lang="en-US" b="1" dirty="0">
                <a:solidFill>
                  <a:schemeClr val="bg1"/>
                </a:solidFill>
              </a:rPr>
              <a:t>	</a:t>
            </a:r>
            <a:r>
              <a:rPr lang="en-US" b="1" dirty="0" err="1"/>
              <a:t>Werkwoord-Zelfstandig</a:t>
            </a:r>
            <a:r>
              <a:rPr lang="en-US" b="1" dirty="0"/>
              <a:t> </a:t>
            </a:r>
            <a:r>
              <a:rPr lang="en-US" b="1" dirty="0" err="1"/>
              <a:t>naamwoord</a:t>
            </a:r>
            <a:r>
              <a:rPr lang="en-US" b="1" dirty="0"/>
              <a:t>  (Verb-Noun)</a:t>
            </a:r>
          </a:p>
          <a:p>
            <a:pPr>
              <a:lnSpc>
                <a:spcPts val="2400"/>
              </a:lnSpc>
            </a:pP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F824B23C-BB3C-4039-BCD2-5F79E6063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095" y="2200092"/>
            <a:ext cx="4326309" cy="2342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106B78EF-78D2-405C-A6D7-DB6DA7791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311" y="5260962"/>
            <a:ext cx="7658471" cy="26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750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CDA63-81FF-470D-97C3-55FF73A9B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Basis : </a:t>
            </a:r>
            <a:r>
              <a:rPr lang="nl-NL" dirty="0" err="1"/>
              <a:t>Tabcompletion</a:t>
            </a:r>
            <a:r>
              <a:rPr lang="nl-NL" dirty="0"/>
              <a:t>, Afkortingen, Alias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F89D7AE-08F9-4179-9232-97CDF1C0E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431797"/>
          </a:xfrm>
        </p:spPr>
        <p:txBody>
          <a:bodyPr>
            <a:normAutofit fontScale="40000" lnSpcReduction="20000"/>
          </a:bodyPr>
          <a:lstStyle/>
          <a:p>
            <a:pPr>
              <a:defRPr/>
            </a:pPr>
            <a:r>
              <a:rPr lang="nl-NL" sz="4500" dirty="0"/>
              <a:t>Handige shortcuts voor het typen van commando’s</a:t>
            </a: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nl-NL" sz="4500" dirty="0">
                <a:solidFill>
                  <a:srgbClr val="FF7053"/>
                </a:solidFill>
              </a:rPr>
              <a:t>Tab </a:t>
            </a:r>
            <a:r>
              <a:rPr lang="nl-NL" sz="4500" dirty="0" err="1">
                <a:solidFill>
                  <a:srgbClr val="FF7053"/>
                </a:solidFill>
              </a:rPr>
              <a:t>completion</a:t>
            </a:r>
            <a:r>
              <a:rPr lang="nl-NL" sz="4500" dirty="0">
                <a:solidFill>
                  <a:srgbClr val="FF7053"/>
                </a:solidFill>
              </a:rPr>
              <a:t>	</a:t>
            </a:r>
          </a:p>
          <a:p>
            <a:pPr marL="628650" lvl="1">
              <a:buFont typeface="Wingdings" panose="05000000000000000000" pitchFamily="2" charset="2"/>
              <a:buChar char="§"/>
              <a:defRPr/>
            </a:pPr>
            <a:r>
              <a:rPr lang="nl-NL" sz="4500" dirty="0">
                <a:solidFill>
                  <a:schemeClr val="tx1"/>
                </a:solidFill>
              </a:rPr>
              <a:t>Typ: get-se[tab]</a:t>
            </a:r>
          </a:p>
          <a:p>
            <a:pPr marL="628650" lvl="1">
              <a:buFont typeface="Wingdings" panose="05000000000000000000" pitchFamily="2" charset="2"/>
              <a:buChar char="§"/>
              <a:defRPr/>
            </a:pPr>
            <a:r>
              <a:rPr lang="nl-NL" sz="4500" dirty="0">
                <a:solidFill>
                  <a:schemeClr val="tx1"/>
                </a:solidFill>
              </a:rPr>
              <a:t>Typ: get-service –co[tab]</a:t>
            </a:r>
            <a:br>
              <a:rPr lang="nl-NL" sz="4500" dirty="0">
                <a:solidFill>
                  <a:schemeClr val="bg1"/>
                </a:solidFill>
              </a:rPr>
            </a:br>
            <a:endParaRPr lang="nl-NL" sz="45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nl-NL" sz="4500" dirty="0">
                <a:solidFill>
                  <a:srgbClr val="FF7053"/>
                </a:solidFill>
              </a:rPr>
              <a:t>Parameter afkortingen</a:t>
            </a:r>
          </a:p>
          <a:p>
            <a:pPr marL="628650" lvl="1">
              <a:buFont typeface="Wingdings" panose="05000000000000000000" pitchFamily="2" charset="2"/>
              <a:buChar char="§"/>
              <a:defRPr/>
            </a:pPr>
            <a:r>
              <a:rPr lang="nl-NL" sz="4500" dirty="0">
                <a:solidFill>
                  <a:schemeClr val="tx1"/>
                </a:solidFill>
              </a:rPr>
              <a:t>Typ: get-service  –</a:t>
            </a:r>
            <a:r>
              <a:rPr lang="nl-NL" sz="4500" dirty="0" err="1">
                <a:solidFill>
                  <a:schemeClr val="tx1"/>
                </a:solidFill>
              </a:rPr>
              <a:t>comp</a:t>
            </a:r>
            <a:r>
              <a:rPr lang="nl-NL" sz="4500" dirty="0">
                <a:solidFill>
                  <a:schemeClr val="tx1"/>
                </a:solidFill>
              </a:rPr>
              <a:t>  </a:t>
            </a:r>
            <a:r>
              <a:rPr lang="nl-NL" sz="4500" dirty="0" err="1">
                <a:solidFill>
                  <a:schemeClr val="tx1"/>
                </a:solidFill>
              </a:rPr>
              <a:t>localhost</a:t>
            </a:r>
            <a:br>
              <a:rPr lang="nl-NL" sz="4500" dirty="0">
                <a:solidFill>
                  <a:schemeClr val="bg1"/>
                </a:solidFill>
              </a:rPr>
            </a:br>
            <a:endParaRPr lang="nl-NL" sz="45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nl-NL" sz="4500" dirty="0">
                <a:solidFill>
                  <a:srgbClr val="FF7053"/>
                </a:solidFill>
              </a:rPr>
              <a:t>Parameter </a:t>
            </a:r>
            <a:r>
              <a:rPr lang="nl-NL" sz="4500" dirty="0" err="1">
                <a:solidFill>
                  <a:srgbClr val="FF7053"/>
                </a:solidFill>
              </a:rPr>
              <a:t>aliases</a:t>
            </a:r>
            <a:endParaRPr lang="nl-NL" sz="4500" dirty="0">
              <a:solidFill>
                <a:srgbClr val="FF7053"/>
              </a:solidFill>
            </a:endParaRPr>
          </a:p>
          <a:p>
            <a:pPr marL="628650" lvl="1">
              <a:buFont typeface="Wingdings" panose="05000000000000000000" pitchFamily="2" charset="2"/>
              <a:buChar char="§"/>
              <a:defRPr/>
            </a:pPr>
            <a:r>
              <a:rPr lang="nl-NL" sz="4500" dirty="0">
                <a:solidFill>
                  <a:schemeClr val="tx1"/>
                </a:solidFill>
              </a:rPr>
              <a:t>Typ: get-service –</a:t>
            </a:r>
            <a:r>
              <a:rPr lang="nl-NL" sz="4500" dirty="0" err="1">
                <a:solidFill>
                  <a:schemeClr val="tx1"/>
                </a:solidFill>
              </a:rPr>
              <a:t>cn</a:t>
            </a:r>
            <a:r>
              <a:rPr lang="nl-NL" sz="4500" dirty="0">
                <a:solidFill>
                  <a:schemeClr val="tx1"/>
                </a:solidFill>
              </a:rPr>
              <a:t> </a:t>
            </a:r>
            <a:r>
              <a:rPr lang="nl-NL" sz="4500" dirty="0" err="1">
                <a:solidFill>
                  <a:schemeClr val="tx1"/>
                </a:solidFill>
              </a:rPr>
              <a:t>localhost</a:t>
            </a:r>
            <a:endParaRPr lang="nl-NL" sz="4500" dirty="0">
              <a:solidFill>
                <a:schemeClr val="tx1"/>
              </a:solidFill>
            </a:endParaRPr>
          </a:p>
          <a:p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A07BB4B-7BF2-42AF-86A2-9CD19FFB5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7E0BF1F-FC88-4039-BE75-9F9A7897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D13CE8E-3A6C-4781-957A-888AFCCBE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780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C9DEA2-28AC-4A27-ABA7-47EDC88F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Basis : Parameter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9D252ED-3A7D-4762-A085-528AB6A95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DB91E35-DA3F-4D91-9121-66D8758C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0517BAC-2684-4FF5-A408-6040D526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8D53608-A359-441E-8A5F-5D0570106268}"/>
              </a:ext>
            </a:extLst>
          </p:cNvPr>
          <p:cNvSpPr txBox="1">
            <a:spLocks/>
          </p:cNvSpPr>
          <p:nvPr/>
        </p:nvSpPr>
        <p:spPr>
          <a:xfrm>
            <a:off x="1343121" y="2840106"/>
            <a:ext cx="8469067" cy="1886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nl-NL" dirty="0" err="1">
                <a:solidFill>
                  <a:srgbClr val="FF7053"/>
                </a:solidFill>
              </a:rPr>
              <a:t>Named</a:t>
            </a:r>
            <a:r>
              <a:rPr lang="nl-NL" altLang="nl-NL" dirty="0">
                <a:solidFill>
                  <a:srgbClr val="FF7053"/>
                </a:solidFill>
              </a:rPr>
              <a:t> en Positionele parameters</a:t>
            </a:r>
          </a:p>
          <a:p>
            <a:pPr lvl="1"/>
            <a:r>
              <a:rPr lang="nl-NL" altLang="nl-NL" dirty="0">
                <a:solidFill>
                  <a:schemeClr val="tx1"/>
                </a:solidFill>
              </a:rPr>
              <a:t>Typ: get-service –</a:t>
            </a:r>
            <a:r>
              <a:rPr lang="nl-NL" altLang="nl-NL" dirty="0" err="1">
                <a:solidFill>
                  <a:schemeClr val="tx1"/>
                </a:solidFill>
              </a:rPr>
              <a:t>computername</a:t>
            </a:r>
            <a:r>
              <a:rPr lang="nl-NL" altLang="nl-NL" dirty="0">
                <a:solidFill>
                  <a:schemeClr val="tx1"/>
                </a:solidFill>
              </a:rPr>
              <a:t> </a:t>
            </a:r>
            <a:r>
              <a:rPr lang="nl-NL" altLang="nl-NL" dirty="0" err="1">
                <a:solidFill>
                  <a:schemeClr val="tx1"/>
                </a:solidFill>
              </a:rPr>
              <a:t>localhost</a:t>
            </a:r>
            <a:endParaRPr lang="nl-NL" altLang="nl-NL" dirty="0">
              <a:solidFill>
                <a:schemeClr val="tx1"/>
              </a:solidFill>
            </a:endParaRPr>
          </a:p>
          <a:p>
            <a:pPr lvl="1"/>
            <a:r>
              <a:rPr lang="en-US" altLang="nl-NL" dirty="0" err="1">
                <a:solidFill>
                  <a:schemeClr val="tx1"/>
                </a:solidFill>
              </a:rPr>
              <a:t>Typ</a:t>
            </a:r>
            <a:r>
              <a:rPr lang="en-US" altLang="nl-NL" dirty="0">
                <a:solidFill>
                  <a:schemeClr val="tx1"/>
                </a:solidFill>
              </a:rPr>
              <a:t>: get-service –name </a:t>
            </a:r>
            <a:r>
              <a:rPr lang="en-US" altLang="nl-NL" dirty="0" err="1">
                <a:solidFill>
                  <a:schemeClr val="tx1"/>
                </a:solidFill>
              </a:rPr>
              <a:t>wuauserv</a:t>
            </a:r>
            <a:endParaRPr lang="nl-NL" altLang="nl-NL" dirty="0">
              <a:solidFill>
                <a:schemeClr val="tx1"/>
              </a:solidFill>
            </a:endParaRPr>
          </a:p>
          <a:p>
            <a:pPr lvl="1"/>
            <a:r>
              <a:rPr lang="nl-NL" altLang="nl-NL" dirty="0">
                <a:solidFill>
                  <a:schemeClr val="tx1"/>
                </a:solidFill>
              </a:rPr>
              <a:t>Typ: get-service </a:t>
            </a:r>
            <a:r>
              <a:rPr lang="nl-NL" altLang="nl-NL" dirty="0" err="1">
                <a:solidFill>
                  <a:schemeClr val="tx1"/>
                </a:solidFill>
              </a:rPr>
              <a:t>wuauserv</a:t>
            </a:r>
            <a:endParaRPr lang="nl-NL" altLang="nl-NL" dirty="0">
              <a:solidFill>
                <a:schemeClr val="tx1"/>
              </a:solidFill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46310A21-1F8B-4B47-B245-E6AA66B01A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121" y="4921038"/>
            <a:ext cx="7984784" cy="100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AE6C57D9-0AAB-47D5-940A-BAF4436293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121" y="4921038"/>
            <a:ext cx="7984784" cy="100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9FFFB2D1-F0A8-49E5-AC79-03760D543E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121" y="4921038"/>
            <a:ext cx="7984784" cy="100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328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hthoek: afgeronde hoeken 40">
            <a:extLst>
              <a:ext uri="{FF2B5EF4-FFF2-40B4-BE49-F238E27FC236}">
                <a16:creationId xmlns:a16="http://schemas.microsoft.com/office/drawing/2014/main" id="{33BDC7A2-A349-4967-9E1A-8A3E328A1EF3}"/>
              </a:ext>
            </a:extLst>
          </p:cNvPr>
          <p:cNvSpPr/>
          <p:nvPr/>
        </p:nvSpPr>
        <p:spPr>
          <a:xfrm rot="21437609">
            <a:off x="410057" y="1543641"/>
            <a:ext cx="9874637" cy="4397360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4BEEC98-0DCF-4347-B90E-097296AFC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 dirty="0"/>
              <a:t>Basis : de pipeline</a:t>
            </a:r>
            <a:br>
              <a:rPr lang="nl-NL" dirty="0"/>
            </a:br>
            <a:br>
              <a:rPr lang="nl-NL" dirty="0"/>
            </a:br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C99DA59-DCF0-420C-8A21-FA73E8A71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Introduction to powershell</a:t>
            </a:r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28747AF-FCFF-405D-823E-66D79FBD6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echthoek 3">
            <a:extLst>
              <a:ext uri="{FF2B5EF4-FFF2-40B4-BE49-F238E27FC236}">
                <a16:creationId xmlns:a16="http://schemas.microsoft.com/office/drawing/2014/main" id="{097C9746-1047-458E-9EE0-DD64ACB6470A}"/>
              </a:ext>
            </a:extLst>
          </p:cNvPr>
          <p:cNvSpPr/>
          <p:nvPr/>
        </p:nvSpPr>
        <p:spPr>
          <a:xfrm rot="21299662">
            <a:off x="1476462" y="2356377"/>
            <a:ext cx="8892331" cy="8498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/>
          </a:p>
        </p:txBody>
      </p:sp>
      <p:sp>
        <p:nvSpPr>
          <p:cNvPr id="8" name="Stroomdiagram: Uitstel 4">
            <a:extLst>
              <a:ext uri="{FF2B5EF4-FFF2-40B4-BE49-F238E27FC236}">
                <a16:creationId xmlns:a16="http://schemas.microsoft.com/office/drawing/2014/main" id="{49E93712-9E4D-44B3-B35C-D8FE9428B6F3}"/>
              </a:ext>
            </a:extLst>
          </p:cNvPr>
          <p:cNvSpPr/>
          <p:nvPr/>
        </p:nvSpPr>
        <p:spPr>
          <a:xfrm>
            <a:off x="2879633" y="2164874"/>
            <a:ext cx="547044" cy="519329"/>
          </a:xfrm>
          <a:prstGeom prst="flowChartDelay">
            <a:avLst/>
          </a:prstGeom>
          <a:solidFill>
            <a:schemeClr val="accent6"/>
          </a:solidFill>
          <a:ln w="38100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nl-NL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</a:p>
        </p:txBody>
      </p:sp>
      <p:sp>
        <p:nvSpPr>
          <p:cNvPr id="9" name="Stroomdiagram: Uitstel 5">
            <a:extLst>
              <a:ext uri="{FF2B5EF4-FFF2-40B4-BE49-F238E27FC236}">
                <a16:creationId xmlns:a16="http://schemas.microsoft.com/office/drawing/2014/main" id="{742B7C92-8886-4846-B64C-97C7082A116D}"/>
              </a:ext>
            </a:extLst>
          </p:cNvPr>
          <p:cNvSpPr/>
          <p:nvPr/>
        </p:nvSpPr>
        <p:spPr>
          <a:xfrm>
            <a:off x="4682974" y="2380894"/>
            <a:ext cx="547044" cy="519329"/>
          </a:xfrm>
          <a:prstGeom prst="flowChartDelay">
            <a:avLst/>
          </a:prstGeom>
          <a:solidFill>
            <a:schemeClr val="accent6"/>
          </a:solidFill>
          <a:ln w="38100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nl-NL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</a:p>
        </p:txBody>
      </p:sp>
      <p:sp>
        <p:nvSpPr>
          <p:cNvPr id="10" name="Stroomdiagram: Uitstel 6">
            <a:extLst>
              <a:ext uri="{FF2B5EF4-FFF2-40B4-BE49-F238E27FC236}">
                <a16:creationId xmlns:a16="http://schemas.microsoft.com/office/drawing/2014/main" id="{2BB003AD-2CA4-40DC-AF18-64561D093431}"/>
              </a:ext>
            </a:extLst>
          </p:cNvPr>
          <p:cNvSpPr/>
          <p:nvPr/>
        </p:nvSpPr>
        <p:spPr>
          <a:xfrm>
            <a:off x="6659707" y="2622238"/>
            <a:ext cx="547044" cy="519329"/>
          </a:xfrm>
          <a:prstGeom prst="flowChartDelay">
            <a:avLst/>
          </a:prstGeom>
          <a:solidFill>
            <a:schemeClr val="accent6"/>
          </a:solidFill>
          <a:ln w="38100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nl-NL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</a:p>
        </p:txBody>
      </p:sp>
      <p:sp>
        <p:nvSpPr>
          <p:cNvPr id="11" name="Stroomdiagram: Uitstel 7">
            <a:extLst>
              <a:ext uri="{FF2B5EF4-FFF2-40B4-BE49-F238E27FC236}">
                <a16:creationId xmlns:a16="http://schemas.microsoft.com/office/drawing/2014/main" id="{7849321E-D93E-4FE1-9FE8-B22529141381}"/>
              </a:ext>
            </a:extLst>
          </p:cNvPr>
          <p:cNvSpPr/>
          <p:nvPr/>
        </p:nvSpPr>
        <p:spPr>
          <a:xfrm>
            <a:off x="9134060" y="2958288"/>
            <a:ext cx="547044" cy="519329"/>
          </a:xfrm>
          <a:prstGeom prst="flowChartDelay">
            <a:avLst/>
          </a:prstGeom>
          <a:solidFill>
            <a:schemeClr val="accent6"/>
          </a:solidFill>
          <a:ln w="38100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nl-NL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</a:p>
        </p:txBody>
      </p:sp>
      <p:sp>
        <p:nvSpPr>
          <p:cNvPr id="12" name="PIJL-RECHTS 8">
            <a:extLst>
              <a:ext uri="{FF2B5EF4-FFF2-40B4-BE49-F238E27FC236}">
                <a16:creationId xmlns:a16="http://schemas.microsoft.com/office/drawing/2014/main" id="{44AE3014-2C95-4B8E-BC8D-53C5F3B61354}"/>
              </a:ext>
            </a:extLst>
          </p:cNvPr>
          <p:cNvSpPr/>
          <p:nvPr/>
        </p:nvSpPr>
        <p:spPr>
          <a:xfrm rot="21385426">
            <a:off x="3491700" y="2363244"/>
            <a:ext cx="1065251" cy="410351"/>
          </a:xfrm>
          <a:prstGeom prst="rightArrow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/>
          </a:p>
        </p:txBody>
      </p:sp>
      <p:sp>
        <p:nvSpPr>
          <p:cNvPr id="13" name="PIJL-RECHTS 9">
            <a:extLst>
              <a:ext uri="{FF2B5EF4-FFF2-40B4-BE49-F238E27FC236}">
                <a16:creationId xmlns:a16="http://schemas.microsoft.com/office/drawing/2014/main" id="{07385EA8-773B-4467-A5BA-B3E5DBBB3B35}"/>
              </a:ext>
            </a:extLst>
          </p:cNvPr>
          <p:cNvSpPr/>
          <p:nvPr/>
        </p:nvSpPr>
        <p:spPr>
          <a:xfrm rot="21322060">
            <a:off x="5347376" y="2587942"/>
            <a:ext cx="1211142" cy="410351"/>
          </a:xfrm>
          <a:prstGeom prst="rightArrow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/>
          </a:p>
        </p:txBody>
      </p:sp>
      <p:sp>
        <p:nvSpPr>
          <p:cNvPr id="14" name="PIJL-RECHTS 10">
            <a:extLst>
              <a:ext uri="{FF2B5EF4-FFF2-40B4-BE49-F238E27FC236}">
                <a16:creationId xmlns:a16="http://schemas.microsoft.com/office/drawing/2014/main" id="{E80BD93B-E5D6-4898-A00B-7FA954A73733}"/>
              </a:ext>
            </a:extLst>
          </p:cNvPr>
          <p:cNvSpPr/>
          <p:nvPr/>
        </p:nvSpPr>
        <p:spPr>
          <a:xfrm rot="21243043">
            <a:off x="7361832" y="2862735"/>
            <a:ext cx="1468181" cy="410351"/>
          </a:xfrm>
          <a:prstGeom prst="rightArrow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/>
          </a:p>
        </p:txBody>
      </p:sp>
      <p:sp>
        <p:nvSpPr>
          <p:cNvPr id="35" name="Pijl: omlaag 34">
            <a:extLst>
              <a:ext uri="{FF2B5EF4-FFF2-40B4-BE49-F238E27FC236}">
                <a16:creationId xmlns:a16="http://schemas.microsoft.com/office/drawing/2014/main" id="{7C52969B-4BDF-4D9C-A8BD-408E5CB8584F}"/>
              </a:ext>
            </a:extLst>
          </p:cNvPr>
          <p:cNvSpPr/>
          <p:nvPr/>
        </p:nvSpPr>
        <p:spPr>
          <a:xfrm>
            <a:off x="5434438" y="3264157"/>
            <a:ext cx="453451" cy="1139620"/>
          </a:xfrm>
          <a:prstGeom prst="downArrow">
            <a:avLst/>
          </a:prstGeom>
          <a:solidFill>
            <a:schemeClr val="accent6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7C413E3D-21C3-4002-94F5-F6333FF22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3017" y="4269323"/>
            <a:ext cx="11308466" cy="869882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9DB9C1E-9FCC-401C-B202-177518C4D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11/19/2018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1326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aster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2C Template.potx" id="{28EBBDFE-731A-45EC-AEBB-E63047A87CAE}" vid="{9168B80A-7C6F-43E1-AF31-6789A55E610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8396</TotalTime>
  <Words>1365</Words>
  <Application>Microsoft Office PowerPoint</Application>
  <PresentationFormat>Breedbeeld</PresentationFormat>
  <Paragraphs>483</Paragraphs>
  <Slides>47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47</vt:i4>
      </vt:variant>
    </vt:vector>
  </HeadingPairs>
  <TitlesOfParts>
    <vt:vector size="52" baseType="lpstr">
      <vt:lpstr>Arial</vt:lpstr>
      <vt:lpstr>Calibri</vt:lpstr>
      <vt:lpstr>Century Gothic</vt:lpstr>
      <vt:lpstr>Wingdings</vt:lpstr>
      <vt:lpstr>Raster</vt:lpstr>
      <vt:lpstr>Introduction to Powershell</vt:lpstr>
      <vt:lpstr>Voorstellen: Mark van de Waarsenburg</vt:lpstr>
      <vt:lpstr>AGenda</vt:lpstr>
      <vt:lpstr>Wat is powershell?</vt:lpstr>
      <vt:lpstr>Basis : Console verus ISE</vt:lpstr>
      <vt:lpstr>Basis : CmdLets and Aliases</vt:lpstr>
      <vt:lpstr>Basis : Tabcompletion, Afkortingen, Alias</vt:lpstr>
      <vt:lpstr>Basis : Parameter</vt:lpstr>
      <vt:lpstr>Basis : de pipeline  </vt:lpstr>
      <vt:lpstr>De Pipeline (parameter binding)</vt:lpstr>
      <vt:lpstr>De Pipeline (parameter binding)</vt:lpstr>
      <vt:lpstr>Help Systeem</vt:lpstr>
      <vt:lpstr>Help systeem</vt:lpstr>
      <vt:lpstr>QUIZ &amp; Demo</vt:lpstr>
      <vt:lpstr>Wat is het juiste commando om de eigenschappen (properties) van de windows update service te zien ?  (named &amp; positionele parameters)</vt:lpstr>
      <vt:lpstr>Met welk commando kun je niet alle cmDlets opvragen die beginnen met get?</vt:lpstr>
      <vt:lpstr>Welke commando’s zijn onjuist?</vt:lpstr>
      <vt:lpstr>Hoe check je wat de alias van het cmdlet get-process is?</vt:lpstr>
      <vt:lpstr>We runnen onderstaand command. Wat is het resultaat? get-process | select-object Name,id |sort-object vm -decending</vt:lpstr>
      <vt:lpstr>Wat is het kortste mogelijke command voor : get-service  -computer localhost| sort-object status | where {$_.name –like “W*”} </vt:lpstr>
      <vt:lpstr>Write-output vs write-host</vt:lpstr>
      <vt:lpstr>Provider</vt:lpstr>
      <vt:lpstr>Provider</vt:lpstr>
      <vt:lpstr>Objecten</vt:lpstr>
      <vt:lpstr>Objecten : Core Commands</vt:lpstr>
      <vt:lpstr>Objecten : core commands</vt:lpstr>
      <vt:lpstr>Object : Core Commands</vt:lpstr>
      <vt:lpstr>Objecten : core commands</vt:lpstr>
      <vt:lpstr>Objecten : core commands</vt:lpstr>
      <vt:lpstr>formatting</vt:lpstr>
      <vt:lpstr>formatting</vt:lpstr>
      <vt:lpstr>variabelen</vt:lpstr>
      <vt:lpstr>variabelen</vt:lpstr>
      <vt:lpstr>variabelen</vt:lpstr>
      <vt:lpstr>QUIZ &amp; Demo</vt:lpstr>
      <vt:lpstr>Hoe kun maak je een variable met de naam XYZ  en de waarde 123 aan in powershell?</vt:lpstr>
      <vt:lpstr>Hoe pas je de waarde aan van een variable?</vt:lpstr>
      <vt:lpstr>Hoe verwijder je een variable?</vt:lpstr>
      <vt:lpstr>List alle  running services en selecteer alleen de running services ?</vt:lpstr>
      <vt:lpstr>List alle  processen die beginnen met de letter W ?</vt:lpstr>
      <vt:lpstr>Get-process  -name wuauserv  | </vt:lpstr>
      <vt:lpstr>scripting</vt:lpstr>
      <vt:lpstr>scripting</vt:lpstr>
      <vt:lpstr>Scripting : scope</vt:lpstr>
      <vt:lpstr>scripting</vt:lpstr>
      <vt:lpstr>Belangrijke Cmdlets</vt:lpstr>
      <vt:lpstr>PowerPoint-presentatie</vt:lpstr>
    </vt:vector>
  </TitlesOfParts>
  <Company>D2C-IT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Powershell</dc:title>
  <dc:creator>Mark van de Waarsenburg</dc:creator>
  <cp:keywords>Introduction to Powershell</cp:keywords>
  <cp:lastModifiedBy>Mark van de Waarsenburg</cp:lastModifiedBy>
  <cp:revision>98</cp:revision>
  <cp:lastPrinted>2019-01-30T13:30:09Z</cp:lastPrinted>
  <dcterms:created xsi:type="dcterms:W3CDTF">2018-11-08T17:15:26Z</dcterms:created>
  <dcterms:modified xsi:type="dcterms:W3CDTF">2019-09-06T07:35:17Z</dcterms:modified>
</cp:coreProperties>
</file>